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2" r:id="rId2"/>
  </p:sldMasterIdLst>
  <p:sldIdLst>
    <p:sldId id="258" r:id="rId3"/>
    <p:sldId id="269" r:id="rId4"/>
    <p:sldId id="268" r:id="rId5"/>
    <p:sldId id="270" r:id="rId6"/>
    <p:sldId id="264" r:id="rId7"/>
    <p:sldId id="259" r:id="rId8"/>
    <p:sldId id="271" r:id="rId9"/>
    <p:sldId id="275" r:id="rId10"/>
    <p:sldId id="272" r:id="rId11"/>
    <p:sldId id="276" r:id="rId12"/>
    <p:sldId id="273" r:id="rId13"/>
    <p:sldId id="274" r:id="rId14"/>
    <p:sldId id="265" r:id="rId15"/>
    <p:sldId id="266" r:id="rId16"/>
    <p:sldId id="267" r:id="rId17"/>
    <p:sldId id="260" r:id="rId1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9" d="100"/>
          <a:sy n="69" d="100"/>
        </p:scale>
        <p:origin x="-546" y="-96"/>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3" Type="http://schemas.openxmlformats.org/officeDocument/2006/relationships/slide" Target="slides/slide1.xml"/><Relationship Id="rId21"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D6A9C8EE-091C-48F8-A19D-FE7A848F0090}" type="datetimeFigureOut">
              <a:rPr lang="en-US">
                <a:solidFill>
                  <a:srgbClr val="000000">
                    <a:tint val="75000"/>
                  </a:srgbClr>
                </a:solidFill>
              </a:rPr>
              <a:pPr>
                <a:defRPr/>
              </a:pPr>
              <a:t>9/8/2014</a:t>
            </a:fld>
            <a:endParaRPr lang="en-US">
              <a:solidFill>
                <a:srgbClr val="000000">
                  <a:tint val="75000"/>
                </a:srgb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srgbClr val="000000">
                  <a:tint val="75000"/>
                </a:srgbClr>
              </a:solidFill>
            </a:endParaRPr>
          </a:p>
        </p:txBody>
      </p:sp>
      <p:sp>
        <p:nvSpPr>
          <p:cNvPr id="6" name="Slide Number Placeholder 5"/>
          <p:cNvSpPr>
            <a:spLocks noGrp="1"/>
          </p:cNvSpPr>
          <p:nvPr>
            <p:ph type="sldNum" sz="quarter" idx="12"/>
          </p:nvPr>
        </p:nvSpPr>
        <p:spPr/>
        <p:txBody>
          <a:bodyPr/>
          <a:lstStyle>
            <a:lvl1pPr>
              <a:defRPr/>
            </a:lvl1pPr>
          </a:lstStyle>
          <a:p>
            <a:pPr>
              <a:defRPr/>
            </a:pPr>
            <a:fld id="{61D96ACA-E345-41FD-B863-4CC4A98CE24E}" type="slidenum">
              <a:rPr lang="en-US">
                <a:solidFill>
                  <a:srgbClr val="000000">
                    <a:tint val="75000"/>
                  </a:srgbClr>
                </a:solidFill>
              </a:rPr>
              <a:pPr>
                <a:defRPr/>
              </a:pPr>
              <a:t>‹#›</a:t>
            </a:fld>
            <a:endParaRPr lang="en-US">
              <a:solidFill>
                <a:srgbClr val="000000">
                  <a:tint val="75000"/>
                </a:srgbClr>
              </a:solidFill>
            </a:endParaRPr>
          </a:p>
        </p:txBody>
      </p:sp>
    </p:spTree>
    <p:extLst>
      <p:ext uri="{BB962C8B-B14F-4D97-AF65-F5344CB8AC3E}">
        <p14:creationId xmlns:p14="http://schemas.microsoft.com/office/powerpoint/2010/main" val="114741835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8D65181F-572F-4D40-95FA-0F3C4625A23B}" type="datetimeFigureOut">
              <a:rPr lang="en-US">
                <a:solidFill>
                  <a:srgbClr val="000000">
                    <a:tint val="75000"/>
                  </a:srgbClr>
                </a:solidFill>
              </a:rPr>
              <a:pPr>
                <a:defRPr/>
              </a:pPr>
              <a:t>9/8/2014</a:t>
            </a:fld>
            <a:endParaRPr lang="en-US">
              <a:solidFill>
                <a:srgbClr val="000000">
                  <a:tint val="75000"/>
                </a:srgb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srgbClr val="000000">
                  <a:tint val="75000"/>
                </a:srgbClr>
              </a:solidFill>
            </a:endParaRPr>
          </a:p>
        </p:txBody>
      </p:sp>
      <p:sp>
        <p:nvSpPr>
          <p:cNvPr id="6" name="Slide Number Placeholder 5"/>
          <p:cNvSpPr>
            <a:spLocks noGrp="1"/>
          </p:cNvSpPr>
          <p:nvPr>
            <p:ph type="sldNum" sz="quarter" idx="12"/>
          </p:nvPr>
        </p:nvSpPr>
        <p:spPr/>
        <p:txBody>
          <a:bodyPr/>
          <a:lstStyle>
            <a:lvl1pPr>
              <a:defRPr/>
            </a:lvl1pPr>
          </a:lstStyle>
          <a:p>
            <a:pPr>
              <a:defRPr/>
            </a:pPr>
            <a:fld id="{C9E9A22C-F5F4-419A-9201-68896B7EEE54}" type="slidenum">
              <a:rPr lang="en-US">
                <a:solidFill>
                  <a:srgbClr val="000000">
                    <a:tint val="75000"/>
                  </a:srgbClr>
                </a:solidFill>
              </a:rPr>
              <a:pPr>
                <a:defRPr/>
              </a:pPr>
              <a:t>‹#›</a:t>
            </a:fld>
            <a:endParaRPr lang="en-US">
              <a:solidFill>
                <a:srgbClr val="000000">
                  <a:tint val="75000"/>
                </a:srgbClr>
              </a:solidFill>
            </a:endParaRPr>
          </a:p>
        </p:txBody>
      </p:sp>
    </p:spTree>
    <p:extLst>
      <p:ext uri="{BB962C8B-B14F-4D97-AF65-F5344CB8AC3E}">
        <p14:creationId xmlns:p14="http://schemas.microsoft.com/office/powerpoint/2010/main" val="378481276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5AE19B6A-CB43-4253-9D5E-65A40B4286D1}" type="datetimeFigureOut">
              <a:rPr lang="en-US">
                <a:solidFill>
                  <a:srgbClr val="000000">
                    <a:tint val="75000"/>
                  </a:srgbClr>
                </a:solidFill>
              </a:rPr>
              <a:pPr>
                <a:defRPr/>
              </a:pPr>
              <a:t>9/8/2014</a:t>
            </a:fld>
            <a:endParaRPr lang="en-US">
              <a:solidFill>
                <a:srgbClr val="000000">
                  <a:tint val="75000"/>
                </a:srgb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srgbClr val="000000">
                  <a:tint val="75000"/>
                </a:srgbClr>
              </a:solidFill>
            </a:endParaRPr>
          </a:p>
        </p:txBody>
      </p:sp>
      <p:sp>
        <p:nvSpPr>
          <p:cNvPr id="6" name="Slide Number Placeholder 5"/>
          <p:cNvSpPr>
            <a:spLocks noGrp="1"/>
          </p:cNvSpPr>
          <p:nvPr>
            <p:ph type="sldNum" sz="quarter" idx="12"/>
          </p:nvPr>
        </p:nvSpPr>
        <p:spPr/>
        <p:txBody>
          <a:bodyPr/>
          <a:lstStyle>
            <a:lvl1pPr>
              <a:defRPr/>
            </a:lvl1pPr>
          </a:lstStyle>
          <a:p>
            <a:pPr>
              <a:defRPr/>
            </a:pPr>
            <a:fld id="{5CF44652-5D72-482A-9236-CC593F49B8A4}" type="slidenum">
              <a:rPr lang="en-US">
                <a:solidFill>
                  <a:srgbClr val="000000">
                    <a:tint val="75000"/>
                  </a:srgbClr>
                </a:solidFill>
              </a:rPr>
              <a:pPr>
                <a:defRPr/>
              </a:pPr>
              <a:t>‹#›</a:t>
            </a:fld>
            <a:endParaRPr lang="en-US">
              <a:solidFill>
                <a:srgbClr val="000000">
                  <a:tint val="75000"/>
                </a:srgbClr>
              </a:solidFill>
            </a:endParaRPr>
          </a:p>
        </p:txBody>
      </p:sp>
    </p:spTree>
    <p:extLst>
      <p:ext uri="{BB962C8B-B14F-4D97-AF65-F5344CB8AC3E}">
        <p14:creationId xmlns:p14="http://schemas.microsoft.com/office/powerpoint/2010/main" val="6458866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E778E8D9-F42E-4854-B35B-3D937CE99441}" type="datetimeFigureOut">
              <a:rPr lang="en-US" smtClean="0">
                <a:solidFill>
                  <a:prstClr val="black">
                    <a:tint val="75000"/>
                  </a:prstClr>
                </a:solidFill>
              </a:rPr>
              <a:pPr/>
              <a:t>9/8/2014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944B1C87-0CB2-494E-9EC5-2F62F401F95D}"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1377180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778E8D9-F42E-4854-B35B-3D937CE99441}" type="datetimeFigureOut">
              <a:rPr lang="en-US" smtClean="0">
                <a:solidFill>
                  <a:prstClr val="black">
                    <a:tint val="75000"/>
                  </a:prstClr>
                </a:solidFill>
              </a:rPr>
              <a:pPr/>
              <a:t>9/8/2014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944B1C87-0CB2-494E-9EC5-2F62F401F95D}"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5055669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E778E8D9-F42E-4854-B35B-3D937CE99441}" type="datetimeFigureOut">
              <a:rPr lang="en-US" smtClean="0">
                <a:solidFill>
                  <a:prstClr val="black">
                    <a:tint val="75000"/>
                  </a:prstClr>
                </a:solidFill>
              </a:rPr>
              <a:pPr/>
              <a:t>9/8/2014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944B1C87-0CB2-494E-9EC5-2F62F401F95D}"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44518637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E778E8D9-F42E-4854-B35B-3D937CE99441}" type="datetimeFigureOut">
              <a:rPr lang="en-US" smtClean="0">
                <a:solidFill>
                  <a:prstClr val="black">
                    <a:tint val="75000"/>
                  </a:prstClr>
                </a:solidFill>
              </a:rPr>
              <a:pPr/>
              <a:t>9/8/2014</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944B1C87-0CB2-494E-9EC5-2F62F401F95D}"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6568581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E778E8D9-F42E-4854-B35B-3D937CE99441}" type="datetimeFigureOut">
              <a:rPr lang="en-US" smtClean="0">
                <a:solidFill>
                  <a:prstClr val="black">
                    <a:tint val="75000"/>
                  </a:prstClr>
                </a:solidFill>
              </a:rPr>
              <a:pPr/>
              <a:t>9/8/2014</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944B1C87-0CB2-494E-9EC5-2F62F401F95D}"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3808619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E778E8D9-F42E-4854-B35B-3D937CE99441}" type="datetimeFigureOut">
              <a:rPr lang="en-US" smtClean="0">
                <a:solidFill>
                  <a:prstClr val="black">
                    <a:tint val="75000"/>
                  </a:prstClr>
                </a:solidFill>
              </a:rPr>
              <a:pPr/>
              <a:t>9/8/2014</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944B1C87-0CB2-494E-9EC5-2F62F401F95D}"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9627812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778E8D9-F42E-4854-B35B-3D937CE99441}" type="datetimeFigureOut">
              <a:rPr lang="en-US" smtClean="0">
                <a:solidFill>
                  <a:prstClr val="black">
                    <a:tint val="75000"/>
                  </a:prstClr>
                </a:solidFill>
              </a:rPr>
              <a:pPr/>
              <a:t>9/8/2014</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944B1C87-0CB2-494E-9EC5-2F62F401F95D}"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41425112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778E8D9-F42E-4854-B35B-3D937CE99441}" type="datetimeFigureOut">
              <a:rPr lang="en-US" smtClean="0">
                <a:solidFill>
                  <a:prstClr val="black">
                    <a:tint val="75000"/>
                  </a:prstClr>
                </a:solidFill>
              </a:rPr>
              <a:pPr/>
              <a:t>9/8/2014</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944B1C87-0CB2-494E-9EC5-2F62F401F95D}"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28363278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3666678A-B810-4C0E-A8FB-6883D8E1A36E}" type="datetimeFigureOut">
              <a:rPr lang="en-US">
                <a:solidFill>
                  <a:srgbClr val="000000">
                    <a:tint val="75000"/>
                  </a:srgbClr>
                </a:solidFill>
              </a:rPr>
              <a:pPr>
                <a:defRPr/>
              </a:pPr>
              <a:t>9/8/2014</a:t>
            </a:fld>
            <a:endParaRPr lang="en-US">
              <a:solidFill>
                <a:srgbClr val="000000">
                  <a:tint val="75000"/>
                </a:srgb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srgbClr val="000000">
                  <a:tint val="75000"/>
                </a:srgbClr>
              </a:solidFill>
            </a:endParaRPr>
          </a:p>
        </p:txBody>
      </p:sp>
      <p:sp>
        <p:nvSpPr>
          <p:cNvPr id="6" name="Slide Number Placeholder 5"/>
          <p:cNvSpPr>
            <a:spLocks noGrp="1"/>
          </p:cNvSpPr>
          <p:nvPr>
            <p:ph type="sldNum" sz="quarter" idx="12"/>
          </p:nvPr>
        </p:nvSpPr>
        <p:spPr/>
        <p:txBody>
          <a:bodyPr/>
          <a:lstStyle>
            <a:lvl1pPr>
              <a:defRPr/>
            </a:lvl1pPr>
          </a:lstStyle>
          <a:p>
            <a:pPr>
              <a:defRPr/>
            </a:pPr>
            <a:fld id="{B9402D2C-0917-4824-AC90-960AA250D78D}" type="slidenum">
              <a:rPr lang="en-US">
                <a:solidFill>
                  <a:srgbClr val="000000">
                    <a:tint val="75000"/>
                  </a:srgbClr>
                </a:solidFill>
              </a:rPr>
              <a:pPr>
                <a:defRPr/>
              </a:pPr>
              <a:t>‹#›</a:t>
            </a:fld>
            <a:endParaRPr lang="en-US">
              <a:solidFill>
                <a:srgbClr val="000000">
                  <a:tint val="75000"/>
                </a:srgbClr>
              </a:solidFill>
            </a:endParaRPr>
          </a:p>
        </p:txBody>
      </p:sp>
    </p:spTree>
    <p:extLst>
      <p:ext uri="{BB962C8B-B14F-4D97-AF65-F5344CB8AC3E}">
        <p14:creationId xmlns:p14="http://schemas.microsoft.com/office/powerpoint/2010/main" val="21106299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778E8D9-F42E-4854-B35B-3D937CE99441}" type="datetimeFigureOut">
              <a:rPr lang="en-US" smtClean="0">
                <a:solidFill>
                  <a:prstClr val="black">
                    <a:tint val="75000"/>
                  </a:prstClr>
                </a:solidFill>
              </a:rPr>
              <a:pPr/>
              <a:t>9/8/2014</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944B1C87-0CB2-494E-9EC5-2F62F401F95D}"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27280627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778E8D9-F42E-4854-B35B-3D937CE99441}" type="datetimeFigureOut">
              <a:rPr lang="en-US" smtClean="0">
                <a:solidFill>
                  <a:prstClr val="black">
                    <a:tint val="75000"/>
                  </a:prstClr>
                </a:solidFill>
              </a:rPr>
              <a:pPr/>
              <a:t>9/8/2014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944B1C87-0CB2-494E-9EC5-2F62F401F95D}"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66413627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778E8D9-F42E-4854-B35B-3D937CE99441}" type="datetimeFigureOut">
              <a:rPr lang="en-US" smtClean="0">
                <a:solidFill>
                  <a:prstClr val="black">
                    <a:tint val="75000"/>
                  </a:prstClr>
                </a:solidFill>
              </a:rPr>
              <a:pPr/>
              <a:t>9/8/2014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944B1C87-0CB2-494E-9EC5-2F62F401F95D}"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1250435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11415954-9F15-4FDA-BDC2-D1DAD858E0EB}" type="datetimeFigureOut">
              <a:rPr lang="en-US">
                <a:solidFill>
                  <a:srgbClr val="000000">
                    <a:tint val="75000"/>
                  </a:srgbClr>
                </a:solidFill>
              </a:rPr>
              <a:pPr>
                <a:defRPr/>
              </a:pPr>
              <a:t>9/8/2014</a:t>
            </a:fld>
            <a:endParaRPr lang="en-US">
              <a:solidFill>
                <a:srgbClr val="000000">
                  <a:tint val="75000"/>
                </a:srgb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srgbClr val="000000">
                  <a:tint val="75000"/>
                </a:srgbClr>
              </a:solidFill>
            </a:endParaRPr>
          </a:p>
        </p:txBody>
      </p:sp>
      <p:sp>
        <p:nvSpPr>
          <p:cNvPr id="6" name="Slide Number Placeholder 5"/>
          <p:cNvSpPr>
            <a:spLocks noGrp="1"/>
          </p:cNvSpPr>
          <p:nvPr>
            <p:ph type="sldNum" sz="quarter" idx="12"/>
          </p:nvPr>
        </p:nvSpPr>
        <p:spPr/>
        <p:txBody>
          <a:bodyPr/>
          <a:lstStyle>
            <a:lvl1pPr>
              <a:defRPr/>
            </a:lvl1pPr>
          </a:lstStyle>
          <a:p>
            <a:pPr>
              <a:defRPr/>
            </a:pPr>
            <a:fld id="{2F270147-B8D0-40DA-BE1B-CB890900FB23}" type="slidenum">
              <a:rPr lang="en-US">
                <a:solidFill>
                  <a:srgbClr val="000000">
                    <a:tint val="75000"/>
                  </a:srgbClr>
                </a:solidFill>
              </a:rPr>
              <a:pPr>
                <a:defRPr/>
              </a:pPr>
              <a:t>‹#›</a:t>
            </a:fld>
            <a:endParaRPr lang="en-US">
              <a:solidFill>
                <a:srgbClr val="000000">
                  <a:tint val="75000"/>
                </a:srgbClr>
              </a:solidFill>
            </a:endParaRPr>
          </a:p>
        </p:txBody>
      </p:sp>
    </p:spTree>
    <p:extLst>
      <p:ext uri="{BB962C8B-B14F-4D97-AF65-F5344CB8AC3E}">
        <p14:creationId xmlns:p14="http://schemas.microsoft.com/office/powerpoint/2010/main" val="373186512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803AD9D5-7937-447C-A564-BB823778D6FA}" type="datetimeFigureOut">
              <a:rPr lang="en-US">
                <a:solidFill>
                  <a:srgbClr val="000000">
                    <a:tint val="75000"/>
                  </a:srgbClr>
                </a:solidFill>
              </a:rPr>
              <a:pPr>
                <a:defRPr/>
              </a:pPr>
              <a:t>9/8/2014</a:t>
            </a:fld>
            <a:endParaRPr lang="en-US">
              <a:solidFill>
                <a:srgbClr val="000000">
                  <a:tint val="75000"/>
                </a:srgbClr>
              </a:solidFill>
            </a:endParaRPr>
          </a:p>
        </p:txBody>
      </p:sp>
      <p:sp>
        <p:nvSpPr>
          <p:cNvPr id="6" name="Footer Placeholder 4"/>
          <p:cNvSpPr>
            <a:spLocks noGrp="1"/>
          </p:cNvSpPr>
          <p:nvPr>
            <p:ph type="ftr" sz="quarter" idx="11"/>
          </p:nvPr>
        </p:nvSpPr>
        <p:spPr/>
        <p:txBody>
          <a:bodyPr/>
          <a:lstStyle>
            <a:lvl1pPr>
              <a:defRPr/>
            </a:lvl1pPr>
          </a:lstStyle>
          <a:p>
            <a:pPr>
              <a:defRPr/>
            </a:pPr>
            <a:endParaRPr lang="en-US">
              <a:solidFill>
                <a:srgbClr val="000000">
                  <a:tint val="75000"/>
                </a:srgbClr>
              </a:solidFill>
            </a:endParaRPr>
          </a:p>
        </p:txBody>
      </p:sp>
      <p:sp>
        <p:nvSpPr>
          <p:cNvPr id="7" name="Slide Number Placeholder 5"/>
          <p:cNvSpPr>
            <a:spLocks noGrp="1"/>
          </p:cNvSpPr>
          <p:nvPr>
            <p:ph type="sldNum" sz="quarter" idx="12"/>
          </p:nvPr>
        </p:nvSpPr>
        <p:spPr/>
        <p:txBody>
          <a:bodyPr/>
          <a:lstStyle>
            <a:lvl1pPr>
              <a:defRPr/>
            </a:lvl1pPr>
          </a:lstStyle>
          <a:p>
            <a:pPr>
              <a:defRPr/>
            </a:pPr>
            <a:fld id="{B6678E68-9ED9-4F59-803F-9358956616CD}" type="slidenum">
              <a:rPr lang="en-US">
                <a:solidFill>
                  <a:srgbClr val="000000">
                    <a:tint val="75000"/>
                  </a:srgbClr>
                </a:solidFill>
              </a:rPr>
              <a:pPr>
                <a:defRPr/>
              </a:pPr>
              <a:t>‹#›</a:t>
            </a:fld>
            <a:endParaRPr lang="en-US">
              <a:solidFill>
                <a:srgbClr val="000000">
                  <a:tint val="75000"/>
                </a:srgbClr>
              </a:solidFill>
            </a:endParaRPr>
          </a:p>
        </p:txBody>
      </p:sp>
    </p:spTree>
    <p:extLst>
      <p:ext uri="{BB962C8B-B14F-4D97-AF65-F5344CB8AC3E}">
        <p14:creationId xmlns:p14="http://schemas.microsoft.com/office/powerpoint/2010/main" val="209232277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8EBBD4AA-B113-45D2-825A-2785B5D3AF68}" type="datetimeFigureOut">
              <a:rPr lang="en-US">
                <a:solidFill>
                  <a:srgbClr val="000000">
                    <a:tint val="75000"/>
                  </a:srgbClr>
                </a:solidFill>
              </a:rPr>
              <a:pPr>
                <a:defRPr/>
              </a:pPr>
              <a:t>9/8/2014</a:t>
            </a:fld>
            <a:endParaRPr lang="en-US">
              <a:solidFill>
                <a:srgbClr val="000000">
                  <a:tint val="75000"/>
                </a:srgbClr>
              </a:solidFill>
            </a:endParaRPr>
          </a:p>
        </p:txBody>
      </p:sp>
      <p:sp>
        <p:nvSpPr>
          <p:cNvPr id="8" name="Footer Placeholder 4"/>
          <p:cNvSpPr>
            <a:spLocks noGrp="1"/>
          </p:cNvSpPr>
          <p:nvPr>
            <p:ph type="ftr" sz="quarter" idx="11"/>
          </p:nvPr>
        </p:nvSpPr>
        <p:spPr/>
        <p:txBody>
          <a:bodyPr/>
          <a:lstStyle>
            <a:lvl1pPr>
              <a:defRPr/>
            </a:lvl1pPr>
          </a:lstStyle>
          <a:p>
            <a:pPr>
              <a:defRPr/>
            </a:pPr>
            <a:endParaRPr lang="en-US">
              <a:solidFill>
                <a:srgbClr val="000000">
                  <a:tint val="75000"/>
                </a:srgbClr>
              </a:solidFill>
            </a:endParaRPr>
          </a:p>
        </p:txBody>
      </p:sp>
      <p:sp>
        <p:nvSpPr>
          <p:cNvPr id="9" name="Slide Number Placeholder 5"/>
          <p:cNvSpPr>
            <a:spLocks noGrp="1"/>
          </p:cNvSpPr>
          <p:nvPr>
            <p:ph type="sldNum" sz="quarter" idx="12"/>
          </p:nvPr>
        </p:nvSpPr>
        <p:spPr/>
        <p:txBody>
          <a:bodyPr/>
          <a:lstStyle>
            <a:lvl1pPr>
              <a:defRPr/>
            </a:lvl1pPr>
          </a:lstStyle>
          <a:p>
            <a:pPr>
              <a:defRPr/>
            </a:pPr>
            <a:fld id="{DDD05AD1-64B0-466F-96A9-B45DDED91A95}" type="slidenum">
              <a:rPr lang="en-US">
                <a:solidFill>
                  <a:srgbClr val="000000">
                    <a:tint val="75000"/>
                  </a:srgbClr>
                </a:solidFill>
              </a:rPr>
              <a:pPr>
                <a:defRPr/>
              </a:pPr>
              <a:t>‹#›</a:t>
            </a:fld>
            <a:endParaRPr lang="en-US">
              <a:solidFill>
                <a:srgbClr val="000000">
                  <a:tint val="75000"/>
                </a:srgbClr>
              </a:solidFill>
            </a:endParaRPr>
          </a:p>
        </p:txBody>
      </p:sp>
    </p:spTree>
    <p:extLst>
      <p:ext uri="{BB962C8B-B14F-4D97-AF65-F5344CB8AC3E}">
        <p14:creationId xmlns:p14="http://schemas.microsoft.com/office/powerpoint/2010/main" val="85693880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9EDA7707-69DA-4020-9F0B-7F228B036E26}" type="datetimeFigureOut">
              <a:rPr lang="en-US">
                <a:solidFill>
                  <a:srgbClr val="000000">
                    <a:tint val="75000"/>
                  </a:srgbClr>
                </a:solidFill>
              </a:rPr>
              <a:pPr>
                <a:defRPr/>
              </a:pPr>
              <a:t>9/8/2014</a:t>
            </a:fld>
            <a:endParaRPr lang="en-US">
              <a:solidFill>
                <a:srgbClr val="000000">
                  <a:tint val="75000"/>
                </a:srgbClr>
              </a:solidFill>
            </a:endParaRPr>
          </a:p>
        </p:txBody>
      </p:sp>
      <p:sp>
        <p:nvSpPr>
          <p:cNvPr id="4" name="Footer Placeholder 4"/>
          <p:cNvSpPr>
            <a:spLocks noGrp="1"/>
          </p:cNvSpPr>
          <p:nvPr>
            <p:ph type="ftr" sz="quarter" idx="11"/>
          </p:nvPr>
        </p:nvSpPr>
        <p:spPr/>
        <p:txBody>
          <a:bodyPr/>
          <a:lstStyle>
            <a:lvl1pPr>
              <a:defRPr/>
            </a:lvl1pPr>
          </a:lstStyle>
          <a:p>
            <a:pPr>
              <a:defRPr/>
            </a:pPr>
            <a:endParaRPr lang="en-US">
              <a:solidFill>
                <a:srgbClr val="000000">
                  <a:tint val="75000"/>
                </a:srgbClr>
              </a:solidFill>
            </a:endParaRPr>
          </a:p>
        </p:txBody>
      </p:sp>
      <p:sp>
        <p:nvSpPr>
          <p:cNvPr id="5" name="Slide Number Placeholder 5"/>
          <p:cNvSpPr>
            <a:spLocks noGrp="1"/>
          </p:cNvSpPr>
          <p:nvPr>
            <p:ph type="sldNum" sz="quarter" idx="12"/>
          </p:nvPr>
        </p:nvSpPr>
        <p:spPr/>
        <p:txBody>
          <a:bodyPr/>
          <a:lstStyle>
            <a:lvl1pPr>
              <a:defRPr/>
            </a:lvl1pPr>
          </a:lstStyle>
          <a:p>
            <a:pPr>
              <a:defRPr/>
            </a:pPr>
            <a:fld id="{B6E1FB39-C516-4A03-9973-D55319398992}" type="slidenum">
              <a:rPr lang="en-US">
                <a:solidFill>
                  <a:srgbClr val="000000">
                    <a:tint val="75000"/>
                  </a:srgbClr>
                </a:solidFill>
              </a:rPr>
              <a:pPr>
                <a:defRPr/>
              </a:pPr>
              <a:t>‹#›</a:t>
            </a:fld>
            <a:endParaRPr lang="en-US">
              <a:solidFill>
                <a:srgbClr val="000000">
                  <a:tint val="75000"/>
                </a:srgbClr>
              </a:solidFill>
            </a:endParaRPr>
          </a:p>
        </p:txBody>
      </p:sp>
    </p:spTree>
    <p:extLst>
      <p:ext uri="{BB962C8B-B14F-4D97-AF65-F5344CB8AC3E}">
        <p14:creationId xmlns:p14="http://schemas.microsoft.com/office/powerpoint/2010/main" val="344821993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0AD6860E-6E44-4F95-A09E-AA789E34829A}" type="datetimeFigureOut">
              <a:rPr lang="en-US">
                <a:solidFill>
                  <a:srgbClr val="000000">
                    <a:tint val="75000"/>
                  </a:srgbClr>
                </a:solidFill>
              </a:rPr>
              <a:pPr>
                <a:defRPr/>
              </a:pPr>
              <a:t>9/8/2014</a:t>
            </a:fld>
            <a:endParaRPr lang="en-US">
              <a:solidFill>
                <a:srgbClr val="000000">
                  <a:tint val="75000"/>
                </a:srgbClr>
              </a:solidFill>
            </a:endParaRPr>
          </a:p>
        </p:txBody>
      </p:sp>
      <p:sp>
        <p:nvSpPr>
          <p:cNvPr id="3" name="Footer Placeholder 4"/>
          <p:cNvSpPr>
            <a:spLocks noGrp="1"/>
          </p:cNvSpPr>
          <p:nvPr>
            <p:ph type="ftr" sz="quarter" idx="11"/>
          </p:nvPr>
        </p:nvSpPr>
        <p:spPr/>
        <p:txBody>
          <a:bodyPr/>
          <a:lstStyle>
            <a:lvl1pPr>
              <a:defRPr/>
            </a:lvl1pPr>
          </a:lstStyle>
          <a:p>
            <a:pPr>
              <a:defRPr/>
            </a:pPr>
            <a:endParaRPr lang="en-US">
              <a:solidFill>
                <a:srgbClr val="000000">
                  <a:tint val="75000"/>
                </a:srgbClr>
              </a:solidFill>
            </a:endParaRPr>
          </a:p>
        </p:txBody>
      </p:sp>
      <p:sp>
        <p:nvSpPr>
          <p:cNvPr id="4" name="Slide Number Placeholder 5"/>
          <p:cNvSpPr>
            <a:spLocks noGrp="1"/>
          </p:cNvSpPr>
          <p:nvPr>
            <p:ph type="sldNum" sz="quarter" idx="12"/>
          </p:nvPr>
        </p:nvSpPr>
        <p:spPr/>
        <p:txBody>
          <a:bodyPr/>
          <a:lstStyle>
            <a:lvl1pPr>
              <a:defRPr/>
            </a:lvl1pPr>
          </a:lstStyle>
          <a:p>
            <a:pPr>
              <a:defRPr/>
            </a:pPr>
            <a:fld id="{9BA6BBE0-CCA4-4933-BA31-4EF13722DBBA}" type="slidenum">
              <a:rPr lang="en-US">
                <a:solidFill>
                  <a:srgbClr val="000000">
                    <a:tint val="75000"/>
                  </a:srgbClr>
                </a:solidFill>
              </a:rPr>
              <a:pPr>
                <a:defRPr/>
              </a:pPr>
              <a:t>‹#›</a:t>
            </a:fld>
            <a:endParaRPr lang="en-US">
              <a:solidFill>
                <a:srgbClr val="000000">
                  <a:tint val="75000"/>
                </a:srgbClr>
              </a:solidFill>
            </a:endParaRPr>
          </a:p>
        </p:txBody>
      </p:sp>
    </p:spTree>
    <p:extLst>
      <p:ext uri="{BB962C8B-B14F-4D97-AF65-F5344CB8AC3E}">
        <p14:creationId xmlns:p14="http://schemas.microsoft.com/office/powerpoint/2010/main" val="35720989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36500167-F23F-402C-8C7B-C60561782E52}" type="datetimeFigureOut">
              <a:rPr lang="en-US">
                <a:solidFill>
                  <a:srgbClr val="000000">
                    <a:tint val="75000"/>
                  </a:srgbClr>
                </a:solidFill>
              </a:rPr>
              <a:pPr>
                <a:defRPr/>
              </a:pPr>
              <a:t>9/8/2014</a:t>
            </a:fld>
            <a:endParaRPr lang="en-US">
              <a:solidFill>
                <a:srgbClr val="000000">
                  <a:tint val="75000"/>
                </a:srgbClr>
              </a:solidFill>
            </a:endParaRPr>
          </a:p>
        </p:txBody>
      </p:sp>
      <p:sp>
        <p:nvSpPr>
          <p:cNvPr id="6" name="Footer Placeholder 4"/>
          <p:cNvSpPr>
            <a:spLocks noGrp="1"/>
          </p:cNvSpPr>
          <p:nvPr>
            <p:ph type="ftr" sz="quarter" idx="11"/>
          </p:nvPr>
        </p:nvSpPr>
        <p:spPr/>
        <p:txBody>
          <a:bodyPr/>
          <a:lstStyle>
            <a:lvl1pPr>
              <a:defRPr/>
            </a:lvl1pPr>
          </a:lstStyle>
          <a:p>
            <a:pPr>
              <a:defRPr/>
            </a:pPr>
            <a:endParaRPr lang="en-US">
              <a:solidFill>
                <a:srgbClr val="000000">
                  <a:tint val="75000"/>
                </a:srgbClr>
              </a:solidFill>
            </a:endParaRPr>
          </a:p>
        </p:txBody>
      </p:sp>
      <p:sp>
        <p:nvSpPr>
          <p:cNvPr id="7" name="Slide Number Placeholder 5"/>
          <p:cNvSpPr>
            <a:spLocks noGrp="1"/>
          </p:cNvSpPr>
          <p:nvPr>
            <p:ph type="sldNum" sz="quarter" idx="12"/>
          </p:nvPr>
        </p:nvSpPr>
        <p:spPr/>
        <p:txBody>
          <a:bodyPr/>
          <a:lstStyle>
            <a:lvl1pPr>
              <a:defRPr/>
            </a:lvl1pPr>
          </a:lstStyle>
          <a:p>
            <a:pPr>
              <a:defRPr/>
            </a:pPr>
            <a:fld id="{774A4D0C-F5C8-440C-BEC8-6D8115A794F1}" type="slidenum">
              <a:rPr lang="en-US">
                <a:solidFill>
                  <a:srgbClr val="000000">
                    <a:tint val="75000"/>
                  </a:srgbClr>
                </a:solidFill>
              </a:rPr>
              <a:pPr>
                <a:defRPr/>
              </a:pPr>
              <a:t>‹#›</a:t>
            </a:fld>
            <a:endParaRPr lang="en-US">
              <a:solidFill>
                <a:srgbClr val="000000">
                  <a:tint val="75000"/>
                </a:srgbClr>
              </a:solidFill>
            </a:endParaRPr>
          </a:p>
        </p:txBody>
      </p:sp>
    </p:spTree>
    <p:extLst>
      <p:ext uri="{BB962C8B-B14F-4D97-AF65-F5344CB8AC3E}">
        <p14:creationId xmlns:p14="http://schemas.microsoft.com/office/powerpoint/2010/main" val="409030151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BAF094A9-5078-4BBA-9737-903797DD4984}" type="datetimeFigureOut">
              <a:rPr lang="en-US">
                <a:solidFill>
                  <a:srgbClr val="000000">
                    <a:tint val="75000"/>
                  </a:srgbClr>
                </a:solidFill>
              </a:rPr>
              <a:pPr>
                <a:defRPr/>
              </a:pPr>
              <a:t>9/8/2014</a:t>
            </a:fld>
            <a:endParaRPr lang="en-US">
              <a:solidFill>
                <a:srgbClr val="000000">
                  <a:tint val="75000"/>
                </a:srgbClr>
              </a:solidFill>
            </a:endParaRPr>
          </a:p>
        </p:txBody>
      </p:sp>
      <p:sp>
        <p:nvSpPr>
          <p:cNvPr id="6" name="Footer Placeholder 4"/>
          <p:cNvSpPr>
            <a:spLocks noGrp="1"/>
          </p:cNvSpPr>
          <p:nvPr>
            <p:ph type="ftr" sz="quarter" idx="11"/>
          </p:nvPr>
        </p:nvSpPr>
        <p:spPr/>
        <p:txBody>
          <a:bodyPr/>
          <a:lstStyle>
            <a:lvl1pPr>
              <a:defRPr/>
            </a:lvl1pPr>
          </a:lstStyle>
          <a:p>
            <a:pPr>
              <a:defRPr/>
            </a:pPr>
            <a:endParaRPr lang="en-US">
              <a:solidFill>
                <a:srgbClr val="000000">
                  <a:tint val="75000"/>
                </a:srgbClr>
              </a:solidFill>
            </a:endParaRPr>
          </a:p>
        </p:txBody>
      </p:sp>
      <p:sp>
        <p:nvSpPr>
          <p:cNvPr id="7" name="Slide Number Placeholder 5"/>
          <p:cNvSpPr>
            <a:spLocks noGrp="1"/>
          </p:cNvSpPr>
          <p:nvPr>
            <p:ph type="sldNum" sz="quarter" idx="12"/>
          </p:nvPr>
        </p:nvSpPr>
        <p:spPr/>
        <p:txBody>
          <a:bodyPr/>
          <a:lstStyle>
            <a:lvl1pPr>
              <a:defRPr/>
            </a:lvl1pPr>
          </a:lstStyle>
          <a:p>
            <a:pPr>
              <a:defRPr/>
            </a:pPr>
            <a:fld id="{E8C3BF3C-EDDC-438D-9D7C-88F9A86337E4}" type="slidenum">
              <a:rPr lang="en-US">
                <a:solidFill>
                  <a:srgbClr val="000000">
                    <a:tint val="75000"/>
                  </a:srgbClr>
                </a:solidFill>
              </a:rPr>
              <a:pPr>
                <a:defRPr/>
              </a:pPr>
              <a:t>‹#›</a:t>
            </a:fld>
            <a:endParaRPr lang="en-US">
              <a:solidFill>
                <a:srgbClr val="000000">
                  <a:tint val="75000"/>
                </a:srgbClr>
              </a:solidFill>
            </a:endParaRPr>
          </a:p>
        </p:txBody>
      </p:sp>
    </p:spTree>
    <p:extLst>
      <p:ext uri="{BB962C8B-B14F-4D97-AF65-F5344CB8AC3E}">
        <p14:creationId xmlns:p14="http://schemas.microsoft.com/office/powerpoint/2010/main" val="405472454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cs typeface="+mn-cs"/>
              </a:defRPr>
            </a:lvl1pPr>
          </a:lstStyle>
          <a:p>
            <a:pPr>
              <a:defRPr/>
            </a:pPr>
            <a:fld id="{26B29F17-A3A4-4C11-8F79-29F784BBF0B1}" type="datetimeFigureOut">
              <a:rPr lang="en-US">
                <a:solidFill>
                  <a:srgbClr val="000000">
                    <a:tint val="75000"/>
                  </a:srgbClr>
                </a:solidFill>
              </a:rPr>
              <a:pPr>
                <a:defRPr/>
              </a:pPr>
              <a:t>9/8/2014</a:t>
            </a:fld>
            <a:endParaRPr lang="en-US">
              <a:solidFill>
                <a:srgbClr val="000000">
                  <a:tint val="75000"/>
                </a:srgb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cs typeface="+mn-cs"/>
              </a:defRPr>
            </a:lvl1pPr>
          </a:lstStyle>
          <a:p>
            <a:pPr>
              <a:defRPr/>
            </a:pPr>
            <a:endParaRPr lang="en-US">
              <a:solidFill>
                <a:srgbClr val="000000">
                  <a:tint val="75000"/>
                </a:srgb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cs typeface="+mn-cs"/>
              </a:defRPr>
            </a:lvl1pPr>
          </a:lstStyle>
          <a:p>
            <a:pPr>
              <a:defRPr/>
            </a:pPr>
            <a:fld id="{59CC2EEE-3B2B-4ADF-8B86-E96E2DE0B98B}" type="slidenum">
              <a:rPr lang="en-US">
                <a:solidFill>
                  <a:srgbClr val="000000">
                    <a:tint val="75000"/>
                  </a:srgbClr>
                </a:solidFill>
              </a:rPr>
              <a:pPr>
                <a:defRPr/>
              </a:pPr>
              <a:t>‹#›</a:t>
            </a:fld>
            <a:endParaRPr lang="en-US">
              <a:solidFill>
                <a:srgbClr val="000000">
                  <a:tint val="75000"/>
                </a:srgbClr>
              </a:solidFill>
            </a:endParaRPr>
          </a:p>
        </p:txBody>
      </p:sp>
    </p:spTree>
    <p:extLst>
      <p:ext uri="{BB962C8B-B14F-4D97-AF65-F5344CB8AC3E}">
        <p14:creationId xmlns:p14="http://schemas.microsoft.com/office/powerpoint/2010/main" val="163787281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778E8D9-F42E-4854-B35B-3D937CE99441}" type="datetimeFigureOut">
              <a:rPr lang="en-US" smtClean="0">
                <a:solidFill>
                  <a:prstClr val="black">
                    <a:tint val="75000"/>
                  </a:prstClr>
                </a:solidFill>
              </a:rPr>
              <a:pPr/>
              <a:t>9/8/2014</a:t>
            </a:fld>
            <a:endParaRPr lang="en-US">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44B1C87-0CB2-494E-9EC5-2F62F401F95D}"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013133476"/>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gif"/><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92D050"/>
        </a:solidFill>
        <a:effectLst/>
      </p:bgPr>
    </p:bg>
    <p:spTree>
      <p:nvGrpSpPr>
        <p:cNvPr id="1" name=""/>
        <p:cNvGrpSpPr/>
        <p:nvPr/>
      </p:nvGrpSpPr>
      <p:grpSpPr>
        <a:xfrm>
          <a:off x="0" y="0"/>
          <a:ext cx="0" cy="0"/>
          <a:chOff x="0" y="0"/>
          <a:chExt cx="0" cy="0"/>
        </a:xfrm>
      </p:grpSpPr>
      <p:sp>
        <p:nvSpPr>
          <p:cNvPr id="4" name="Rectangle 3"/>
          <p:cNvSpPr/>
          <p:nvPr/>
        </p:nvSpPr>
        <p:spPr>
          <a:xfrm>
            <a:off x="1219200" y="914400"/>
            <a:ext cx="6604000" cy="4933950"/>
          </a:xfrm>
          <a:prstGeom prst="rect">
            <a:avLst/>
          </a:prstGeom>
          <a:solidFill>
            <a:schemeClr val="bg1"/>
          </a:solidFill>
          <a:ln w="7620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ndParaRPr>
          </a:p>
        </p:txBody>
      </p:sp>
      <p:sp>
        <p:nvSpPr>
          <p:cNvPr id="2051" name="Title 1"/>
          <p:cNvSpPr>
            <a:spLocks noGrp="1"/>
          </p:cNvSpPr>
          <p:nvPr>
            <p:ph type="ctrTitle"/>
          </p:nvPr>
        </p:nvSpPr>
        <p:spPr>
          <a:xfrm>
            <a:off x="762000" y="1295400"/>
            <a:ext cx="7772400" cy="1470025"/>
          </a:xfrm>
        </p:spPr>
        <p:txBody>
          <a:bodyPr/>
          <a:lstStyle/>
          <a:p>
            <a:pPr eaLnBrk="1" hangingPunct="1"/>
            <a:r>
              <a:rPr lang="en-US" smtClean="0"/>
              <a:t>Math Module 1 </a:t>
            </a:r>
            <a:br>
              <a:rPr lang="en-US" smtClean="0"/>
            </a:br>
            <a:r>
              <a:rPr lang="en-US" sz="1800" smtClean="0"/>
              <a:t>Place Value and Decimal Fractions</a:t>
            </a:r>
          </a:p>
        </p:txBody>
      </p:sp>
      <p:sp>
        <p:nvSpPr>
          <p:cNvPr id="3" name="Subtitle 2"/>
          <p:cNvSpPr>
            <a:spLocks noGrp="1"/>
          </p:cNvSpPr>
          <p:nvPr>
            <p:ph type="subTitle" idx="1"/>
          </p:nvPr>
        </p:nvSpPr>
        <p:spPr>
          <a:xfrm>
            <a:off x="1371600" y="2743200"/>
            <a:ext cx="6400800" cy="2057400"/>
          </a:xfrm>
        </p:spPr>
        <p:txBody>
          <a:bodyPr rtlCol="0">
            <a:normAutofit/>
          </a:bodyPr>
          <a:lstStyle/>
          <a:p>
            <a:pPr eaLnBrk="1" fontAlgn="auto" hangingPunct="1">
              <a:spcAft>
                <a:spcPts val="0"/>
              </a:spcAft>
              <a:buFont typeface="Arial" pitchFamily="34" charset="0"/>
              <a:buNone/>
              <a:defRPr/>
            </a:pPr>
            <a:r>
              <a:rPr lang="en-US" dirty="0"/>
              <a:t>Topic A:  Multiplicative </a:t>
            </a:r>
            <a:r>
              <a:rPr lang="en-US" dirty="0" smtClean="0"/>
              <a:t>Patterns on the Place Value Chart</a:t>
            </a:r>
            <a:endParaRPr lang="en-US" dirty="0"/>
          </a:p>
          <a:p>
            <a:pPr eaLnBrk="1" fontAlgn="auto" hangingPunct="1">
              <a:spcAft>
                <a:spcPts val="0"/>
              </a:spcAft>
              <a:defRPr/>
            </a:pPr>
            <a:r>
              <a:rPr lang="en-US" sz="1650" dirty="0"/>
              <a:t>Lesson </a:t>
            </a:r>
            <a:r>
              <a:rPr lang="en-US" sz="1650" dirty="0" smtClean="0"/>
              <a:t>3</a:t>
            </a:r>
            <a:r>
              <a:rPr lang="en-US" sz="1650" dirty="0"/>
              <a:t>:  Use exponents to name place value units and explain patterns in the placement of the decimal point. </a:t>
            </a:r>
          </a:p>
        </p:txBody>
      </p:sp>
    </p:spTree>
    <p:extLst>
      <p:ext uri="{BB962C8B-B14F-4D97-AF65-F5344CB8AC3E}">
        <p14:creationId xmlns:p14="http://schemas.microsoft.com/office/powerpoint/2010/main" val="257147542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457200"/>
            <a:ext cx="8001000" cy="5221942"/>
          </a:xfrm>
          <a:prstGeom prst="rect">
            <a:avLst/>
          </a:prstGeom>
        </p:spPr>
        <p:txBody>
          <a:bodyPr wrap="square">
            <a:spAutoFit/>
          </a:bodyPr>
          <a:lstStyle/>
          <a:p>
            <a:r>
              <a:rPr lang="en-US" sz="4000" dirty="0"/>
              <a:t>Now, use what you learned about multiplying decimals by 10, 100, and 1000 and your new knowledge about exponents to </a:t>
            </a:r>
            <a:r>
              <a:rPr lang="en-US" sz="4000" dirty="0" smtClean="0"/>
              <a:t>solve:</a:t>
            </a:r>
          </a:p>
          <a:p>
            <a:endParaRPr lang="en-US" sz="4000" dirty="0"/>
          </a:p>
          <a:p>
            <a:r>
              <a:rPr lang="en-US" sz="4000" dirty="0" smtClean="0"/>
              <a:t>3.4 </a:t>
            </a:r>
            <a:r>
              <a:rPr lang="en-US" sz="4000" dirty="0"/>
              <a:t>x 10</a:t>
            </a:r>
            <a:r>
              <a:rPr lang="en-US" sz="4000" baseline="30000" dirty="0"/>
              <a:t>3</a:t>
            </a:r>
            <a:r>
              <a:rPr lang="en-US" sz="4000" dirty="0"/>
              <a:t> with your </a:t>
            </a:r>
            <a:r>
              <a:rPr lang="en-US" sz="4000" dirty="0" smtClean="0"/>
              <a:t>partner</a:t>
            </a:r>
          </a:p>
          <a:p>
            <a:endParaRPr lang="en-US" sz="4000" baseline="30000" dirty="0" smtClean="0"/>
          </a:p>
          <a:p>
            <a:endParaRPr lang="en-US" sz="4000" baseline="30000" dirty="0"/>
          </a:p>
          <a:p>
            <a:r>
              <a:rPr lang="en-US" sz="4000" dirty="0" smtClean="0">
                <a:solidFill>
                  <a:srgbClr val="FF0000"/>
                </a:solidFill>
              </a:rPr>
              <a:t>3.4 x 1,000 = 3,400</a:t>
            </a:r>
            <a:endParaRPr lang="en-US" sz="4000" dirty="0">
              <a:solidFill>
                <a:srgbClr val="FF0000"/>
              </a:solidFill>
            </a:endParaRPr>
          </a:p>
        </p:txBody>
      </p:sp>
    </p:spTree>
    <p:extLst>
      <p:ext uri="{BB962C8B-B14F-4D97-AF65-F5344CB8AC3E}">
        <p14:creationId xmlns:p14="http://schemas.microsoft.com/office/powerpoint/2010/main" val="6125183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anim calcmode="lin" valueType="num">
                                      <p:cBhvr additive="base">
                                        <p:cTn id="11"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anim calcmode="lin" valueType="num">
                                      <p:cBhvr additive="base">
                                        <p:cTn id="17" dur="500" fill="hold"/>
                                        <p:tgtEl>
                                          <p:spTgt spid="2">
                                            <p:txEl>
                                              <p:pRg st="5" end="5"/>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2">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28600" y="97175"/>
            <a:ext cx="8686800" cy="6760825"/>
          </a:xfrm>
          <a:prstGeom prst="rect">
            <a:avLst/>
          </a:prstGeom>
        </p:spPr>
        <p:txBody>
          <a:bodyPr wrap="square">
            <a:spAutoFit/>
          </a:bodyPr>
          <a:lstStyle/>
          <a:p>
            <a:r>
              <a:rPr lang="en-US" sz="2000" b="1" dirty="0" smtClean="0"/>
              <a:t>Problem 6-7 </a:t>
            </a:r>
          </a:p>
          <a:p>
            <a:endParaRPr lang="en-US" sz="2000" dirty="0" smtClean="0"/>
          </a:p>
          <a:p>
            <a:r>
              <a:rPr lang="en-US" sz="2000" dirty="0" smtClean="0"/>
              <a:t>Write </a:t>
            </a:r>
            <a:r>
              <a:rPr lang="en-US" sz="2000" dirty="0" smtClean="0"/>
              <a:t>700 ÷ 10</a:t>
            </a:r>
            <a:r>
              <a:rPr lang="en-US" sz="2000" baseline="30000" dirty="0" smtClean="0"/>
              <a:t>2</a:t>
            </a:r>
            <a:r>
              <a:rPr lang="en-US" sz="2000" dirty="0" smtClean="0"/>
              <a:t> without using an exponent and find the quotient.  Write it on your whiteboard.</a:t>
            </a:r>
          </a:p>
          <a:p>
            <a:endParaRPr lang="en-US" sz="2000" dirty="0" smtClean="0"/>
          </a:p>
          <a:p>
            <a:r>
              <a:rPr lang="en-US" sz="2000" dirty="0" smtClean="0">
                <a:solidFill>
                  <a:srgbClr val="FF0000"/>
                </a:solidFill>
              </a:rPr>
              <a:t>Yes!  700 ÷ 100 = </a:t>
            </a:r>
            <a:r>
              <a:rPr lang="en-US" sz="2000" dirty="0" smtClean="0">
                <a:solidFill>
                  <a:srgbClr val="FF0000"/>
                </a:solidFill>
              </a:rPr>
              <a:t>7.</a:t>
            </a:r>
            <a:endParaRPr lang="en-US" sz="2000" dirty="0" smtClean="0">
              <a:solidFill>
                <a:srgbClr val="FF0000"/>
              </a:solidFill>
            </a:endParaRPr>
          </a:p>
          <a:p>
            <a:endParaRPr lang="en-US" sz="2000" dirty="0" smtClean="0"/>
          </a:p>
          <a:p>
            <a:r>
              <a:rPr lang="en-US" sz="2000" dirty="0" smtClean="0"/>
              <a:t>If you know that 700 ÷ 100 is 7, then what Is 700 ÷ 10</a:t>
            </a:r>
            <a:r>
              <a:rPr lang="en-US" sz="2000" baseline="30000" dirty="0" smtClean="0"/>
              <a:t>2 </a:t>
            </a:r>
            <a:r>
              <a:rPr lang="en-US" sz="2000" dirty="0" smtClean="0"/>
              <a:t>?  Turn and explain to your partner.  </a:t>
            </a:r>
          </a:p>
          <a:p>
            <a:endParaRPr lang="en-US" sz="2000" baseline="30000" dirty="0" smtClean="0"/>
          </a:p>
          <a:p>
            <a:r>
              <a:rPr lang="en-US" sz="2000" dirty="0" smtClean="0">
                <a:solidFill>
                  <a:srgbClr val="FF0000"/>
                </a:solidFill>
              </a:rPr>
              <a:t>Yes! The quotient is 7 because 10</a:t>
            </a:r>
            <a:r>
              <a:rPr lang="en-US" sz="2000" baseline="30000" dirty="0" smtClean="0">
                <a:solidFill>
                  <a:srgbClr val="FF0000"/>
                </a:solidFill>
              </a:rPr>
              <a:t>2</a:t>
            </a:r>
            <a:r>
              <a:rPr lang="en-US" sz="2000" dirty="0" smtClean="0">
                <a:solidFill>
                  <a:srgbClr val="FF0000"/>
                </a:solidFill>
              </a:rPr>
              <a:t>= </a:t>
            </a:r>
            <a:r>
              <a:rPr lang="en-US" sz="2000" dirty="0" smtClean="0">
                <a:solidFill>
                  <a:srgbClr val="FF0000"/>
                </a:solidFill>
              </a:rPr>
              <a:t>100 and 700 ÷ 100 = 7.</a:t>
            </a:r>
            <a:endParaRPr lang="en-US" sz="2000" dirty="0" smtClean="0">
              <a:solidFill>
                <a:srgbClr val="FF0000"/>
              </a:solidFill>
            </a:endParaRPr>
          </a:p>
          <a:p>
            <a:endParaRPr lang="en-US" sz="2000" dirty="0" smtClean="0"/>
          </a:p>
          <a:p>
            <a:r>
              <a:rPr lang="en-US" sz="2000" dirty="0" smtClean="0"/>
              <a:t>Use what you know about dividing decimals by </a:t>
            </a:r>
            <a:r>
              <a:rPr lang="en-US" sz="2000" dirty="0" smtClean="0"/>
              <a:t>multiples </a:t>
            </a:r>
            <a:r>
              <a:rPr lang="en-US" sz="2000" dirty="0" smtClean="0"/>
              <a:t>of 10 and your new knowledge of exponents to </a:t>
            </a:r>
            <a:r>
              <a:rPr lang="en-US" sz="2000" dirty="0" smtClean="0"/>
              <a:t>solve:</a:t>
            </a:r>
          </a:p>
          <a:p>
            <a:endParaRPr lang="en-US" sz="2000" dirty="0"/>
          </a:p>
          <a:p>
            <a:r>
              <a:rPr lang="en-US" sz="2000" dirty="0" smtClean="0"/>
              <a:t>7.1 </a:t>
            </a:r>
            <a:r>
              <a:rPr lang="en-US" sz="2000" dirty="0" smtClean="0"/>
              <a:t>÷ 10</a:t>
            </a:r>
            <a:r>
              <a:rPr lang="en-US" sz="2000" baseline="30000" dirty="0" smtClean="0"/>
              <a:t>2</a:t>
            </a:r>
            <a:r>
              <a:rPr lang="en-US" sz="2000" dirty="0" smtClean="0"/>
              <a:t> with your partner. </a:t>
            </a:r>
            <a:endParaRPr lang="en-US" sz="2000" dirty="0" smtClean="0"/>
          </a:p>
          <a:p>
            <a:endParaRPr lang="en-US" sz="2000" dirty="0"/>
          </a:p>
          <a:p>
            <a:r>
              <a:rPr lang="en-US" sz="2000" dirty="0" smtClean="0">
                <a:solidFill>
                  <a:srgbClr val="FF0000"/>
                </a:solidFill>
              </a:rPr>
              <a:t>7.1 ÷ 100 = 0.071</a:t>
            </a:r>
            <a:endParaRPr lang="en-US" sz="2000" dirty="0" smtClean="0">
              <a:solidFill>
                <a:srgbClr val="FF0000"/>
              </a:solidFill>
            </a:endParaRPr>
          </a:p>
          <a:p>
            <a:endParaRPr lang="en-US" sz="2000" dirty="0" smtClean="0"/>
          </a:p>
          <a:p>
            <a:r>
              <a:rPr lang="en-US" sz="2000" dirty="0" smtClean="0"/>
              <a:t>Now, tell your partner what you notice about the relationship between exponents and how the values of the digits change.  Also, discuss how you decided where to place the decimal.</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anim calcmode="lin" valueType="num">
                                      <p:cBhvr additive="base">
                                        <p:cTn id="11"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 calcmode="lin" valueType="num">
                                      <p:cBhvr additive="base">
                                        <p:cTn id="1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anim calcmode="lin" valueType="num">
                                      <p:cBhvr additive="base">
                                        <p:cTn id="23"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nodeType="clickEffect">
                                  <p:stCondLst>
                                    <p:cond delay="0"/>
                                  </p:stCondLst>
                                  <p:childTnLst>
                                    <p:set>
                                      <p:cBhvr>
                                        <p:cTn id="28" dur="1" fill="hold">
                                          <p:stCondLst>
                                            <p:cond delay="0"/>
                                          </p:stCondLst>
                                        </p:cTn>
                                        <p:tgtEl>
                                          <p:spTgt spid="3">
                                            <p:txEl>
                                              <p:pRg st="8" end="8"/>
                                            </p:txEl>
                                          </p:spTgt>
                                        </p:tgtEl>
                                        <p:attrNameLst>
                                          <p:attrName>style.visibility</p:attrName>
                                        </p:attrNameLst>
                                      </p:cBhvr>
                                      <p:to>
                                        <p:strVal val="visible"/>
                                      </p:to>
                                    </p:set>
                                    <p:anim calcmode="lin" valueType="num">
                                      <p:cBhvr additive="base">
                                        <p:cTn id="29"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nodeType="clickEffect">
                                  <p:stCondLst>
                                    <p:cond delay="0"/>
                                  </p:stCondLst>
                                  <p:childTnLst>
                                    <p:set>
                                      <p:cBhvr>
                                        <p:cTn id="34" dur="1" fill="hold">
                                          <p:stCondLst>
                                            <p:cond delay="0"/>
                                          </p:stCondLst>
                                        </p:cTn>
                                        <p:tgtEl>
                                          <p:spTgt spid="3">
                                            <p:txEl>
                                              <p:pRg st="10" end="10"/>
                                            </p:txEl>
                                          </p:spTgt>
                                        </p:tgtEl>
                                        <p:attrNameLst>
                                          <p:attrName>style.visibility</p:attrName>
                                        </p:attrNameLst>
                                      </p:cBhvr>
                                      <p:to>
                                        <p:strVal val="visible"/>
                                      </p:to>
                                    </p:set>
                                    <p:anim calcmode="lin" valueType="num">
                                      <p:cBhvr additive="base">
                                        <p:cTn id="35" dur="500" fill="hold"/>
                                        <p:tgtEl>
                                          <p:spTgt spid="3">
                                            <p:txEl>
                                              <p:pRg st="10" end="10"/>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3">
                                            <p:txEl>
                                              <p:pRg st="10" end="10"/>
                                            </p:txEl>
                                          </p:spTgt>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nodeType="clickEffect">
                                  <p:stCondLst>
                                    <p:cond delay="0"/>
                                  </p:stCondLst>
                                  <p:childTnLst>
                                    <p:set>
                                      <p:cBhvr>
                                        <p:cTn id="40" dur="1" fill="hold">
                                          <p:stCondLst>
                                            <p:cond delay="0"/>
                                          </p:stCondLst>
                                        </p:cTn>
                                        <p:tgtEl>
                                          <p:spTgt spid="3">
                                            <p:txEl>
                                              <p:pRg st="12" end="12"/>
                                            </p:txEl>
                                          </p:spTgt>
                                        </p:tgtEl>
                                        <p:attrNameLst>
                                          <p:attrName>style.visibility</p:attrName>
                                        </p:attrNameLst>
                                      </p:cBhvr>
                                      <p:to>
                                        <p:strVal val="visible"/>
                                      </p:to>
                                    </p:set>
                                    <p:anim calcmode="lin" valueType="num">
                                      <p:cBhvr additive="base">
                                        <p:cTn id="41" dur="500" fill="hold"/>
                                        <p:tgtEl>
                                          <p:spTgt spid="3">
                                            <p:txEl>
                                              <p:pRg st="12" end="12"/>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3">
                                            <p:txEl>
                                              <p:pRg st="12" end="12"/>
                                            </p:txEl>
                                          </p:spTgt>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nodeType="clickEffect">
                                  <p:stCondLst>
                                    <p:cond delay="0"/>
                                  </p:stCondLst>
                                  <p:childTnLst>
                                    <p:set>
                                      <p:cBhvr>
                                        <p:cTn id="46" dur="1" fill="hold">
                                          <p:stCondLst>
                                            <p:cond delay="0"/>
                                          </p:stCondLst>
                                        </p:cTn>
                                        <p:tgtEl>
                                          <p:spTgt spid="3">
                                            <p:txEl>
                                              <p:pRg st="14" end="14"/>
                                            </p:txEl>
                                          </p:spTgt>
                                        </p:tgtEl>
                                        <p:attrNameLst>
                                          <p:attrName>style.visibility</p:attrName>
                                        </p:attrNameLst>
                                      </p:cBhvr>
                                      <p:to>
                                        <p:strVal val="visible"/>
                                      </p:to>
                                    </p:set>
                                    <p:anim calcmode="lin" valueType="num">
                                      <p:cBhvr additive="base">
                                        <p:cTn id="47" dur="500" fill="hold"/>
                                        <p:tgtEl>
                                          <p:spTgt spid="3">
                                            <p:txEl>
                                              <p:pRg st="14" end="14"/>
                                            </p:txEl>
                                          </p:spTgt>
                                        </p:tgtEl>
                                        <p:attrNameLst>
                                          <p:attrName>ppt_x</p:attrName>
                                        </p:attrNameLst>
                                      </p:cBhvr>
                                      <p:tavLst>
                                        <p:tav tm="0">
                                          <p:val>
                                            <p:strVal val="#ppt_x"/>
                                          </p:val>
                                        </p:tav>
                                        <p:tav tm="100000">
                                          <p:val>
                                            <p:strVal val="#ppt_x"/>
                                          </p:val>
                                        </p:tav>
                                      </p:tavLst>
                                    </p:anim>
                                    <p:anim calcmode="lin" valueType="num">
                                      <p:cBhvr additive="base">
                                        <p:cTn id="48" dur="500" fill="hold"/>
                                        <p:tgtEl>
                                          <p:spTgt spid="3">
                                            <p:txEl>
                                              <p:pRg st="14" end="14"/>
                                            </p:txEl>
                                          </p:spTgt>
                                        </p:tgtEl>
                                        <p:attrNameLst>
                                          <p:attrName>ppt_y</p:attrName>
                                        </p:attrNameLst>
                                      </p:cBhvr>
                                      <p:tavLst>
                                        <p:tav tm="0">
                                          <p:val>
                                            <p:strVal val="1+#ppt_h/2"/>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2" presetClass="entr" presetSubtype="4" fill="hold" nodeType="clickEffect">
                                  <p:stCondLst>
                                    <p:cond delay="0"/>
                                  </p:stCondLst>
                                  <p:childTnLst>
                                    <p:set>
                                      <p:cBhvr>
                                        <p:cTn id="52" dur="1" fill="hold">
                                          <p:stCondLst>
                                            <p:cond delay="0"/>
                                          </p:stCondLst>
                                        </p:cTn>
                                        <p:tgtEl>
                                          <p:spTgt spid="3">
                                            <p:txEl>
                                              <p:pRg st="16" end="16"/>
                                            </p:txEl>
                                          </p:spTgt>
                                        </p:tgtEl>
                                        <p:attrNameLst>
                                          <p:attrName>style.visibility</p:attrName>
                                        </p:attrNameLst>
                                      </p:cBhvr>
                                      <p:to>
                                        <p:strVal val="visible"/>
                                      </p:to>
                                    </p:set>
                                    <p:anim calcmode="lin" valueType="num">
                                      <p:cBhvr additive="base">
                                        <p:cTn id="53" dur="500" fill="hold"/>
                                        <p:tgtEl>
                                          <p:spTgt spid="3">
                                            <p:txEl>
                                              <p:pRg st="16" end="16"/>
                                            </p:txEl>
                                          </p:spTgt>
                                        </p:tgtEl>
                                        <p:attrNameLst>
                                          <p:attrName>ppt_x</p:attrName>
                                        </p:attrNameLst>
                                      </p:cBhvr>
                                      <p:tavLst>
                                        <p:tav tm="0">
                                          <p:val>
                                            <p:strVal val="#ppt_x"/>
                                          </p:val>
                                        </p:tav>
                                        <p:tav tm="100000">
                                          <p:val>
                                            <p:strVal val="#ppt_x"/>
                                          </p:val>
                                        </p:tav>
                                      </p:tavLst>
                                    </p:anim>
                                    <p:anim calcmode="lin" valueType="num">
                                      <p:cBhvr additive="base">
                                        <p:cTn id="54" dur="500" fill="hold"/>
                                        <p:tgtEl>
                                          <p:spTgt spid="3">
                                            <p:txEl>
                                              <p:pRg st="16" end="1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228600"/>
            <a:ext cx="8610600" cy="6278642"/>
          </a:xfrm>
          <a:prstGeom prst="rect">
            <a:avLst/>
          </a:prstGeom>
        </p:spPr>
        <p:txBody>
          <a:bodyPr wrap="square">
            <a:spAutoFit/>
          </a:bodyPr>
          <a:lstStyle/>
          <a:p>
            <a:r>
              <a:rPr lang="en-US" b="1" dirty="0" smtClean="0"/>
              <a:t>Problem 8-9 </a:t>
            </a:r>
          </a:p>
          <a:p>
            <a:endParaRPr lang="en-US" dirty="0" smtClean="0"/>
          </a:p>
          <a:p>
            <a:r>
              <a:rPr lang="en-US" dirty="0" smtClean="0"/>
              <a:t>Complete this pattern:	0.043	4.3	430	_____	_____	_____</a:t>
            </a:r>
            <a:endParaRPr lang="en-US" baseline="30000" dirty="0" smtClean="0"/>
          </a:p>
          <a:p>
            <a:endParaRPr lang="en-US" baseline="30000" dirty="0" smtClean="0"/>
          </a:p>
          <a:p>
            <a:r>
              <a:rPr lang="en-US" dirty="0" smtClean="0"/>
              <a:t>Turn and talk with your partner about the pattern on the board.  How is the value of the 4 changing as we move to the next term in the sequence?</a:t>
            </a:r>
          </a:p>
          <a:p>
            <a:endParaRPr lang="en-US" baseline="30000" dirty="0" smtClean="0"/>
          </a:p>
          <a:p>
            <a:r>
              <a:rPr lang="en-US" dirty="0" smtClean="0"/>
              <a:t>Use your place value chart to explain your ideas as you complete the pattern and use an exponent to express the relationships.</a:t>
            </a:r>
          </a:p>
          <a:p>
            <a:endParaRPr lang="en-US" dirty="0" smtClean="0"/>
          </a:p>
          <a:p>
            <a:endParaRPr lang="en-US" dirty="0" smtClean="0"/>
          </a:p>
          <a:p>
            <a:endParaRPr lang="en-US" dirty="0" smtClean="0">
              <a:solidFill>
                <a:srgbClr val="FF0000"/>
              </a:solidFill>
            </a:endParaRPr>
          </a:p>
          <a:p>
            <a:endParaRPr lang="en-US" dirty="0" smtClean="0">
              <a:solidFill>
                <a:srgbClr val="FF0000"/>
              </a:solidFill>
            </a:endParaRPr>
          </a:p>
          <a:p>
            <a:endParaRPr lang="en-US" dirty="0" smtClean="0">
              <a:solidFill>
                <a:srgbClr val="FF0000"/>
              </a:solidFill>
            </a:endParaRPr>
          </a:p>
          <a:p>
            <a:endParaRPr lang="en-US" dirty="0" smtClean="0">
              <a:solidFill>
                <a:srgbClr val="FF0000"/>
              </a:solidFill>
            </a:endParaRPr>
          </a:p>
          <a:p>
            <a:endParaRPr lang="en-US" dirty="0" smtClean="0">
              <a:solidFill>
                <a:srgbClr val="FF0000"/>
              </a:solidFill>
            </a:endParaRPr>
          </a:p>
          <a:p>
            <a:endParaRPr lang="en-US" dirty="0" smtClean="0">
              <a:solidFill>
                <a:srgbClr val="FF0000"/>
              </a:solidFill>
            </a:endParaRPr>
          </a:p>
          <a:p>
            <a:endParaRPr lang="en-US" dirty="0" smtClean="0">
              <a:solidFill>
                <a:srgbClr val="FF0000"/>
              </a:solidFill>
            </a:endParaRPr>
          </a:p>
          <a:p>
            <a:r>
              <a:rPr lang="en-US" dirty="0" smtClean="0">
                <a:solidFill>
                  <a:srgbClr val="FF0000"/>
                </a:solidFill>
              </a:rPr>
              <a:t>Solutions:</a:t>
            </a:r>
          </a:p>
          <a:p>
            <a:r>
              <a:rPr lang="en-US" dirty="0" smtClean="0">
                <a:solidFill>
                  <a:srgbClr val="FF0000"/>
                </a:solidFill>
              </a:rPr>
              <a:t>The 4 moved two places to the left.</a:t>
            </a:r>
          </a:p>
          <a:p>
            <a:r>
              <a:rPr lang="en-US" dirty="0" smtClean="0">
                <a:solidFill>
                  <a:srgbClr val="FF0000"/>
                </a:solidFill>
              </a:rPr>
              <a:t>Each number is being multiplied by 100 to get the next one.</a:t>
            </a:r>
          </a:p>
          <a:p>
            <a:r>
              <a:rPr lang="en-US" dirty="0" smtClean="0">
                <a:solidFill>
                  <a:srgbClr val="FF0000"/>
                </a:solidFill>
              </a:rPr>
              <a:t>Each number is multiplied by 10 twice.</a:t>
            </a:r>
          </a:p>
          <a:p>
            <a:r>
              <a:rPr lang="en-US" dirty="0" smtClean="0">
                <a:solidFill>
                  <a:srgbClr val="FF0000"/>
                </a:solidFill>
              </a:rPr>
              <a:t>Each number is multiplied by 10</a:t>
            </a:r>
            <a:r>
              <a:rPr lang="en-US" baseline="30000" dirty="0" smtClean="0">
                <a:solidFill>
                  <a:srgbClr val="FF0000"/>
                </a:solidFill>
              </a:rPr>
              <a:t>2</a:t>
            </a:r>
            <a:r>
              <a:rPr lang="en-US" dirty="0" smtClean="0">
                <a:solidFill>
                  <a:srgbClr val="FF0000"/>
                </a:solidFill>
              </a:rPr>
              <a:t>.</a:t>
            </a:r>
          </a:p>
        </p:txBody>
      </p:sp>
      <p:pic>
        <p:nvPicPr>
          <p:cNvPr id="3" name="Picture 5"/>
          <p:cNvPicPr>
            <a:picLocks noChangeAspect="1" noChangeArrowheads="1"/>
          </p:cNvPicPr>
          <p:nvPr/>
        </p:nvPicPr>
        <p:blipFill>
          <a:blip r:embed="rId2" cstate="print"/>
          <a:srcRect/>
          <a:stretch>
            <a:fillRect/>
          </a:stretch>
        </p:blipFill>
        <p:spPr bwMode="auto">
          <a:xfrm>
            <a:off x="152400" y="2590800"/>
            <a:ext cx="8972550" cy="21336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16" end="16"/>
                                            </p:txEl>
                                          </p:spTgt>
                                        </p:tgtEl>
                                        <p:attrNameLst>
                                          <p:attrName>style.visibility</p:attrName>
                                        </p:attrNameLst>
                                      </p:cBhvr>
                                      <p:to>
                                        <p:strVal val="visible"/>
                                      </p:to>
                                    </p:set>
                                    <p:anim calcmode="lin" valueType="num">
                                      <p:cBhvr additive="base">
                                        <p:cTn id="7" dur="500" fill="hold"/>
                                        <p:tgtEl>
                                          <p:spTgt spid="2">
                                            <p:txEl>
                                              <p:pRg st="16" end="16"/>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6" end="16"/>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
                                            <p:txEl>
                                              <p:pRg st="17" end="17"/>
                                            </p:txEl>
                                          </p:spTgt>
                                        </p:tgtEl>
                                        <p:attrNameLst>
                                          <p:attrName>style.visibility</p:attrName>
                                        </p:attrNameLst>
                                      </p:cBhvr>
                                      <p:to>
                                        <p:strVal val="visible"/>
                                      </p:to>
                                    </p:set>
                                    <p:anim calcmode="lin" valueType="num">
                                      <p:cBhvr additive="base">
                                        <p:cTn id="11" dur="500" fill="hold"/>
                                        <p:tgtEl>
                                          <p:spTgt spid="2">
                                            <p:txEl>
                                              <p:pRg st="17" end="17"/>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2">
                                            <p:txEl>
                                              <p:pRg st="17" end="17"/>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
                                            <p:txEl>
                                              <p:pRg st="18" end="18"/>
                                            </p:txEl>
                                          </p:spTgt>
                                        </p:tgtEl>
                                        <p:attrNameLst>
                                          <p:attrName>style.visibility</p:attrName>
                                        </p:attrNameLst>
                                      </p:cBhvr>
                                      <p:to>
                                        <p:strVal val="visible"/>
                                      </p:to>
                                    </p:set>
                                    <p:anim calcmode="lin" valueType="num">
                                      <p:cBhvr additive="base">
                                        <p:cTn id="15" dur="500" fill="hold"/>
                                        <p:tgtEl>
                                          <p:spTgt spid="2">
                                            <p:txEl>
                                              <p:pRg st="18" end="18"/>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2">
                                            <p:txEl>
                                              <p:pRg st="18" end="18"/>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2">
                                            <p:txEl>
                                              <p:pRg st="19" end="19"/>
                                            </p:txEl>
                                          </p:spTgt>
                                        </p:tgtEl>
                                        <p:attrNameLst>
                                          <p:attrName>style.visibility</p:attrName>
                                        </p:attrNameLst>
                                      </p:cBhvr>
                                      <p:to>
                                        <p:strVal val="visible"/>
                                      </p:to>
                                    </p:set>
                                    <p:anim calcmode="lin" valueType="num">
                                      <p:cBhvr additive="base">
                                        <p:cTn id="19" dur="500" fill="hold"/>
                                        <p:tgtEl>
                                          <p:spTgt spid="2">
                                            <p:txEl>
                                              <p:pRg st="19" end="19"/>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19" end="19"/>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2">
                                            <p:txEl>
                                              <p:pRg st="20" end="20"/>
                                            </p:txEl>
                                          </p:spTgt>
                                        </p:tgtEl>
                                        <p:attrNameLst>
                                          <p:attrName>style.visibility</p:attrName>
                                        </p:attrNameLst>
                                      </p:cBhvr>
                                      <p:to>
                                        <p:strVal val="visible"/>
                                      </p:to>
                                    </p:set>
                                    <p:anim calcmode="lin" valueType="num">
                                      <p:cBhvr additive="base">
                                        <p:cTn id="23" dur="500" fill="hold"/>
                                        <p:tgtEl>
                                          <p:spTgt spid="2">
                                            <p:txEl>
                                              <p:pRg st="20" end="20"/>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2">
                                            <p:txEl>
                                              <p:pRg st="20" end="2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200" y="457200"/>
            <a:ext cx="8229600" cy="614995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extBox 1"/>
          <p:cNvSpPr txBox="1"/>
          <p:nvPr/>
        </p:nvSpPr>
        <p:spPr>
          <a:xfrm>
            <a:off x="228600" y="152400"/>
            <a:ext cx="3810000" cy="307777"/>
          </a:xfrm>
          <a:prstGeom prst="rect">
            <a:avLst/>
          </a:prstGeom>
          <a:noFill/>
        </p:spPr>
        <p:txBody>
          <a:bodyPr wrap="square" rtlCol="0">
            <a:spAutoFit/>
          </a:bodyPr>
          <a:lstStyle/>
          <a:p>
            <a:r>
              <a:rPr lang="en-US" sz="1400" u="sng" dirty="0" smtClean="0"/>
              <a:t>Lesson 3 Problem Set</a:t>
            </a:r>
            <a:endParaRPr lang="en-US" sz="1400" u="sng" dirty="0"/>
          </a:p>
        </p:txBody>
      </p:sp>
    </p:spTree>
    <p:extLst>
      <p:ext uri="{BB962C8B-B14F-4D97-AF65-F5344CB8AC3E}">
        <p14:creationId xmlns:p14="http://schemas.microsoft.com/office/powerpoint/2010/main" val="168982727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28600" y="304800"/>
            <a:ext cx="8153400" cy="85703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28599" y="1143000"/>
            <a:ext cx="8373463" cy="5410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22270079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200" y="228600"/>
            <a:ext cx="8755319" cy="3124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09487818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1295400"/>
            <a:ext cx="8005552" cy="5355312"/>
          </a:xfrm>
          <a:prstGeom prst="rect">
            <a:avLst/>
          </a:prstGeom>
        </p:spPr>
        <p:txBody>
          <a:bodyPr wrap="square">
            <a:spAutoFit/>
          </a:bodyPr>
          <a:lstStyle/>
          <a:p>
            <a:r>
              <a:rPr lang="en-US" dirty="0" smtClean="0"/>
              <a:t>1. Write the following in exponential form and as a multiplication sentence using only 10 as a factor  (e.g., 100 = 102 = 10 x 10).  </a:t>
            </a:r>
          </a:p>
          <a:p>
            <a:endParaRPr lang="en-US" dirty="0" smtClean="0"/>
          </a:p>
          <a:p>
            <a:r>
              <a:rPr lang="en-US" dirty="0" smtClean="0"/>
              <a:t>a. 1,000      = ______________ = ______________ </a:t>
            </a:r>
          </a:p>
          <a:p>
            <a:endParaRPr lang="en-US" dirty="0" smtClean="0"/>
          </a:p>
          <a:p>
            <a:r>
              <a:rPr lang="en-US" dirty="0" smtClean="0"/>
              <a:t>b. 100 × 100    = ______________ = ______________  </a:t>
            </a:r>
          </a:p>
          <a:p>
            <a:endParaRPr lang="en-US" dirty="0" smtClean="0"/>
          </a:p>
          <a:p>
            <a:endParaRPr lang="en-US" dirty="0"/>
          </a:p>
          <a:p>
            <a:endParaRPr lang="en-US" dirty="0" smtClean="0"/>
          </a:p>
          <a:p>
            <a:endParaRPr lang="en-US" dirty="0"/>
          </a:p>
          <a:p>
            <a:r>
              <a:rPr lang="en-US" dirty="0" smtClean="0"/>
              <a:t>2. Write the following in standard form (e.g.,  4 x 102 = 400).  </a:t>
            </a:r>
          </a:p>
          <a:p>
            <a:endParaRPr lang="en-US" dirty="0" smtClean="0"/>
          </a:p>
          <a:p>
            <a:r>
              <a:rPr lang="en-US" dirty="0" smtClean="0"/>
              <a:t>a. 3 x 102 = ______________ </a:t>
            </a:r>
          </a:p>
          <a:p>
            <a:endParaRPr lang="en-US" dirty="0" smtClean="0"/>
          </a:p>
          <a:p>
            <a:r>
              <a:rPr lang="en-US" dirty="0" smtClean="0"/>
              <a:t>b. 2.16 x 104 = ______________ </a:t>
            </a:r>
          </a:p>
          <a:p>
            <a:endParaRPr lang="en-US" dirty="0" smtClean="0"/>
          </a:p>
          <a:p>
            <a:r>
              <a:rPr lang="en-US" dirty="0" smtClean="0"/>
              <a:t>c. 800 ÷ 102 = ______________ </a:t>
            </a:r>
          </a:p>
          <a:p>
            <a:endParaRPr lang="en-US" dirty="0" smtClean="0"/>
          </a:p>
          <a:p>
            <a:r>
              <a:rPr lang="en-US" dirty="0" smtClean="0"/>
              <a:t>d. 754.2 ÷ 103 = ______________ </a:t>
            </a:r>
            <a:endParaRPr lang="en-US" dirty="0"/>
          </a:p>
        </p:txBody>
      </p:sp>
      <p:sp>
        <p:nvSpPr>
          <p:cNvPr id="3" name="TextBox 2"/>
          <p:cNvSpPr txBox="1"/>
          <p:nvPr/>
        </p:nvSpPr>
        <p:spPr>
          <a:xfrm>
            <a:off x="381000" y="304800"/>
            <a:ext cx="7924800" cy="769441"/>
          </a:xfrm>
          <a:prstGeom prst="rect">
            <a:avLst/>
          </a:prstGeom>
          <a:noFill/>
        </p:spPr>
        <p:txBody>
          <a:bodyPr wrap="square" rtlCol="0">
            <a:spAutoFit/>
          </a:bodyPr>
          <a:lstStyle/>
          <a:p>
            <a:pPr algn="ctr"/>
            <a:r>
              <a:rPr lang="en-US" sz="4400" dirty="0" smtClean="0">
                <a:latin typeface="Britannic Bold" pitchFamily="34" charset="0"/>
              </a:rPr>
              <a:t>Lesson 3 Exit Ticket</a:t>
            </a:r>
            <a:endParaRPr lang="en-US" sz="4400" dirty="0">
              <a:latin typeface="Britannic Bold" pitchFamily="34" charset="0"/>
            </a:endParaRPr>
          </a:p>
        </p:txBody>
      </p:sp>
    </p:spTree>
    <p:extLst>
      <p:ext uri="{BB962C8B-B14F-4D97-AF65-F5344CB8AC3E}">
        <p14:creationId xmlns:p14="http://schemas.microsoft.com/office/powerpoint/2010/main" val="302027122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905000" y="1447800"/>
            <a:ext cx="5476776" cy="3416320"/>
          </a:xfrm>
          <a:prstGeom prst="rect">
            <a:avLst/>
          </a:prstGeom>
        </p:spPr>
        <p:txBody>
          <a:bodyPr wrap="square">
            <a:spAutoFit/>
          </a:bodyPr>
          <a:lstStyle/>
          <a:p>
            <a:pPr algn="ctr"/>
            <a:r>
              <a:rPr lang="en-US" sz="7200" b="1" dirty="0" smtClean="0">
                <a:solidFill>
                  <a:prstClr val="black"/>
                </a:solidFill>
              </a:rPr>
              <a:t>Sprint: Multiply by 3 </a:t>
            </a:r>
            <a:r>
              <a:rPr lang="en-US" sz="7200" dirty="0" smtClean="0">
                <a:solidFill>
                  <a:prstClr val="black"/>
                </a:solidFill>
              </a:rPr>
              <a:t>(8 minutes)</a:t>
            </a:r>
            <a:endParaRPr lang="en-US" sz="7200" dirty="0">
              <a:solidFill>
                <a:prstClr val="black"/>
              </a:solidFill>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81000"/>
            <a:ext cx="8382000" cy="954107"/>
          </a:xfrm>
          <a:prstGeom prst="rect">
            <a:avLst/>
          </a:prstGeom>
        </p:spPr>
        <p:txBody>
          <a:bodyPr wrap="square">
            <a:spAutoFit/>
          </a:bodyPr>
          <a:lstStyle/>
          <a:p>
            <a:pPr algn="ctr"/>
            <a:r>
              <a:rPr lang="en-US" sz="2800" b="1" dirty="0" smtClean="0">
                <a:solidFill>
                  <a:prstClr val="black"/>
                </a:solidFill>
              </a:rPr>
              <a:t>State the Unit as a Decimal- Choral Response </a:t>
            </a:r>
          </a:p>
          <a:p>
            <a:pPr algn="ctr"/>
            <a:r>
              <a:rPr lang="en-US" sz="2800" dirty="0" smtClean="0">
                <a:solidFill>
                  <a:prstClr val="black"/>
                </a:solidFill>
              </a:rPr>
              <a:t>(4 minutes)</a:t>
            </a:r>
            <a:endParaRPr lang="en-US" sz="2800" dirty="0">
              <a:solidFill>
                <a:prstClr val="black"/>
              </a:solidFill>
            </a:endParaRPr>
          </a:p>
        </p:txBody>
      </p:sp>
      <p:sp>
        <p:nvSpPr>
          <p:cNvPr id="3" name="TextBox 2"/>
          <p:cNvSpPr txBox="1"/>
          <p:nvPr/>
        </p:nvSpPr>
        <p:spPr>
          <a:xfrm>
            <a:off x="914400" y="1600200"/>
            <a:ext cx="2438400" cy="4893647"/>
          </a:xfrm>
          <a:prstGeom prst="rect">
            <a:avLst/>
          </a:prstGeom>
          <a:noFill/>
        </p:spPr>
        <p:txBody>
          <a:bodyPr wrap="square" rtlCol="0">
            <a:spAutoFit/>
          </a:bodyPr>
          <a:lstStyle/>
          <a:p>
            <a:r>
              <a:rPr lang="en-US" sz="2400" dirty="0" smtClean="0"/>
              <a:t>9 tenths = 0.9</a:t>
            </a:r>
          </a:p>
          <a:p>
            <a:endParaRPr lang="en-US" sz="2400" dirty="0" smtClean="0"/>
          </a:p>
          <a:p>
            <a:r>
              <a:rPr lang="en-US" sz="2400" dirty="0" smtClean="0"/>
              <a:t>10 tenths = 1.0</a:t>
            </a:r>
          </a:p>
          <a:p>
            <a:endParaRPr lang="en-US" sz="2400" dirty="0" smtClean="0"/>
          </a:p>
          <a:p>
            <a:r>
              <a:rPr lang="en-US" sz="2400" dirty="0" smtClean="0"/>
              <a:t>11 tenths = 1.1</a:t>
            </a:r>
          </a:p>
          <a:p>
            <a:endParaRPr lang="en-US" sz="2400" dirty="0" smtClean="0"/>
          </a:p>
          <a:p>
            <a:r>
              <a:rPr lang="en-US" sz="2400" dirty="0" smtClean="0"/>
              <a:t>12 tenths = 1.2</a:t>
            </a:r>
          </a:p>
          <a:p>
            <a:endParaRPr lang="en-US" sz="2400" dirty="0" smtClean="0"/>
          </a:p>
          <a:p>
            <a:r>
              <a:rPr lang="en-US" sz="2400" dirty="0" smtClean="0"/>
              <a:t>18 tenths = 1.8</a:t>
            </a:r>
          </a:p>
          <a:p>
            <a:endParaRPr lang="en-US" sz="2400" dirty="0" smtClean="0"/>
          </a:p>
          <a:p>
            <a:r>
              <a:rPr lang="en-US" sz="2400" dirty="0" smtClean="0"/>
              <a:t>28 tenths = 2.8</a:t>
            </a:r>
          </a:p>
          <a:p>
            <a:endParaRPr lang="en-US" sz="2400" dirty="0" smtClean="0"/>
          </a:p>
          <a:p>
            <a:r>
              <a:rPr lang="en-US" sz="2400" dirty="0" smtClean="0"/>
              <a:t>58 tenths = 5.8</a:t>
            </a:r>
          </a:p>
        </p:txBody>
      </p:sp>
      <p:sp>
        <p:nvSpPr>
          <p:cNvPr id="4" name="TextBox 3"/>
          <p:cNvSpPr txBox="1"/>
          <p:nvPr/>
        </p:nvSpPr>
        <p:spPr>
          <a:xfrm>
            <a:off x="4267200" y="1600200"/>
            <a:ext cx="3276600" cy="4893647"/>
          </a:xfrm>
          <a:prstGeom prst="rect">
            <a:avLst/>
          </a:prstGeom>
          <a:noFill/>
        </p:spPr>
        <p:txBody>
          <a:bodyPr wrap="square" rtlCol="0">
            <a:spAutoFit/>
          </a:bodyPr>
          <a:lstStyle/>
          <a:p>
            <a:r>
              <a:rPr lang="en-US" sz="2400" dirty="0" smtClean="0"/>
              <a:t>9 hundredths = 0.09</a:t>
            </a:r>
          </a:p>
          <a:p>
            <a:endParaRPr lang="en-US" sz="2400" dirty="0" smtClean="0"/>
          </a:p>
          <a:p>
            <a:r>
              <a:rPr lang="en-US" sz="2400" dirty="0" smtClean="0"/>
              <a:t>10 hundredths = 0.1</a:t>
            </a:r>
          </a:p>
          <a:p>
            <a:endParaRPr lang="en-US" sz="2400" dirty="0" smtClean="0"/>
          </a:p>
          <a:p>
            <a:r>
              <a:rPr lang="en-US" sz="2400" dirty="0" smtClean="0"/>
              <a:t>20 hundredths = 0.2</a:t>
            </a:r>
          </a:p>
          <a:p>
            <a:endParaRPr lang="en-US" sz="2400" dirty="0" smtClean="0"/>
          </a:p>
          <a:p>
            <a:r>
              <a:rPr lang="en-US" sz="2400" dirty="0" smtClean="0"/>
              <a:t>60 hundredths = 0.6</a:t>
            </a:r>
          </a:p>
          <a:p>
            <a:endParaRPr lang="en-US" sz="2400" dirty="0" smtClean="0"/>
          </a:p>
          <a:p>
            <a:r>
              <a:rPr lang="en-US" sz="2400" dirty="0" smtClean="0"/>
              <a:t>65 hundredths = 0.65</a:t>
            </a:r>
          </a:p>
          <a:p>
            <a:endParaRPr lang="en-US" sz="2400" dirty="0" smtClean="0"/>
          </a:p>
          <a:p>
            <a:r>
              <a:rPr lang="en-US" sz="2400" dirty="0" smtClean="0"/>
              <a:t>87 hundredths = 0.87</a:t>
            </a:r>
          </a:p>
          <a:p>
            <a:endParaRPr lang="en-US" sz="2400" dirty="0" smtClean="0"/>
          </a:p>
          <a:p>
            <a:r>
              <a:rPr lang="en-US" sz="2400" dirty="0" smtClean="0"/>
              <a:t>118 tenths = 11.8</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 calcmode="lin" valueType="num">
                                      <p:cBhvr additive="base">
                                        <p:cTn id="19"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anim calcmode="lin" valueType="num">
                                      <p:cBhvr additive="base">
                                        <p:cTn id="25"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
                                            <p:txEl>
                                              <p:pRg st="8" end="8"/>
                                            </p:txEl>
                                          </p:spTgt>
                                        </p:tgtEl>
                                        <p:attrNameLst>
                                          <p:attrName>style.visibility</p:attrName>
                                        </p:attrNameLst>
                                      </p:cBhvr>
                                      <p:to>
                                        <p:strVal val="visible"/>
                                      </p:to>
                                    </p:set>
                                    <p:anim calcmode="lin" valueType="num">
                                      <p:cBhvr additive="base">
                                        <p:cTn id="31"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3">
                                            <p:txEl>
                                              <p:pRg st="10" end="10"/>
                                            </p:txEl>
                                          </p:spTgt>
                                        </p:tgtEl>
                                        <p:attrNameLst>
                                          <p:attrName>style.visibility</p:attrName>
                                        </p:attrNameLst>
                                      </p:cBhvr>
                                      <p:to>
                                        <p:strVal val="visible"/>
                                      </p:to>
                                    </p:set>
                                    <p:anim calcmode="lin" valueType="num">
                                      <p:cBhvr additive="base">
                                        <p:cTn id="37" dur="500" fill="hold"/>
                                        <p:tgtEl>
                                          <p:spTgt spid="3">
                                            <p:txEl>
                                              <p:pRg st="10" end="10"/>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10" end="10"/>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3">
                                            <p:txEl>
                                              <p:pRg st="12" end="12"/>
                                            </p:txEl>
                                          </p:spTgt>
                                        </p:tgtEl>
                                        <p:attrNameLst>
                                          <p:attrName>style.visibility</p:attrName>
                                        </p:attrNameLst>
                                      </p:cBhvr>
                                      <p:to>
                                        <p:strVal val="visible"/>
                                      </p:to>
                                    </p:set>
                                    <p:anim calcmode="lin" valueType="num">
                                      <p:cBhvr additive="base">
                                        <p:cTn id="43" dur="500" fill="hold"/>
                                        <p:tgtEl>
                                          <p:spTgt spid="3">
                                            <p:txEl>
                                              <p:pRg st="12" end="12"/>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12" end="12"/>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4">
                                            <p:txEl>
                                              <p:pRg st="0" end="0"/>
                                            </p:txEl>
                                          </p:spTgt>
                                        </p:tgtEl>
                                        <p:attrNameLst>
                                          <p:attrName>style.visibility</p:attrName>
                                        </p:attrNameLst>
                                      </p:cBhvr>
                                      <p:to>
                                        <p:strVal val="visible"/>
                                      </p:to>
                                    </p:set>
                                    <p:anim calcmode="lin" valueType="num">
                                      <p:cBhvr additive="base">
                                        <p:cTn id="49"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nodeType="clickEffect">
                                  <p:stCondLst>
                                    <p:cond delay="0"/>
                                  </p:stCondLst>
                                  <p:childTnLst>
                                    <p:set>
                                      <p:cBhvr>
                                        <p:cTn id="54" dur="1" fill="hold">
                                          <p:stCondLst>
                                            <p:cond delay="0"/>
                                          </p:stCondLst>
                                        </p:cTn>
                                        <p:tgtEl>
                                          <p:spTgt spid="4">
                                            <p:txEl>
                                              <p:pRg st="2" end="2"/>
                                            </p:txEl>
                                          </p:spTgt>
                                        </p:tgtEl>
                                        <p:attrNameLst>
                                          <p:attrName>style.visibility</p:attrName>
                                        </p:attrNameLst>
                                      </p:cBhvr>
                                      <p:to>
                                        <p:strVal val="visible"/>
                                      </p:to>
                                    </p:set>
                                    <p:anim calcmode="lin" valueType="num">
                                      <p:cBhvr additive="base">
                                        <p:cTn id="55"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nodeType="clickEffect">
                                  <p:stCondLst>
                                    <p:cond delay="0"/>
                                  </p:stCondLst>
                                  <p:childTnLst>
                                    <p:set>
                                      <p:cBhvr>
                                        <p:cTn id="60" dur="1" fill="hold">
                                          <p:stCondLst>
                                            <p:cond delay="0"/>
                                          </p:stCondLst>
                                        </p:cTn>
                                        <p:tgtEl>
                                          <p:spTgt spid="4">
                                            <p:txEl>
                                              <p:pRg st="4" end="4"/>
                                            </p:txEl>
                                          </p:spTgt>
                                        </p:tgtEl>
                                        <p:attrNameLst>
                                          <p:attrName>style.visibility</p:attrName>
                                        </p:attrNameLst>
                                      </p:cBhvr>
                                      <p:to>
                                        <p:strVal val="visible"/>
                                      </p:to>
                                    </p:set>
                                    <p:anim calcmode="lin" valueType="num">
                                      <p:cBhvr additive="base">
                                        <p:cTn id="61" dur="500" fill="hold"/>
                                        <p:tgtEl>
                                          <p:spTgt spid="4">
                                            <p:txEl>
                                              <p:pRg st="4" end="4"/>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4">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nodeType="clickEffect">
                                  <p:stCondLst>
                                    <p:cond delay="0"/>
                                  </p:stCondLst>
                                  <p:childTnLst>
                                    <p:set>
                                      <p:cBhvr>
                                        <p:cTn id="66" dur="1" fill="hold">
                                          <p:stCondLst>
                                            <p:cond delay="0"/>
                                          </p:stCondLst>
                                        </p:cTn>
                                        <p:tgtEl>
                                          <p:spTgt spid="4">
                                            <p:txEl>
                                              <p:pRg st="6" end="6"/>
                                            </p:txEl>
                                          </p:spTgt>
                                        </p:tgtEl>
                                        <p:attrNameLst>
                                          <p:attrName>style.visibility</p:attrName>
                                        </p:attrNameLst>
                                      </p:cBhvr>
                                      <p:to>
                                        <p:strVal val="visible"/>
                                      </p:to>
                                    </p:set>
                                    <p:anim calcmode="lin" valueType="num">
                                      <p:cBhvr additive="base">
                                        <p:cTn id="67" dur="500" fill="hold"/>
                                        <p:tgtEl>
                                          <p:spTgt spid="4">
                                            <p:txEl>
                                              <p:pRg st="6" end="6"/>
                                            </p:txEl>
                                          </p:spTgt>
                                        </p:tgtEl>
                                        <p:attrNameLst>
                                          <p:attrName>ppt_x</p:attrName>
                                        </p:attrNameLst>
                                      </p:cBhvr>
                                      <p:tavLst>
                                        <p:tav tm="0">
                                          <p:val>
                                            <p:strVal val="#ppt_x"/>
                                          </p:val>
                                        </p:tav>
                                        <p:tav tm="100000">
                                          <p:val>
                                            <p:strVal val="#ppt_x"/>
                                          </p:val>
                                        </p:tav>
                                      </p:tavLst>
                                    </p:anim>
                                    <p:anim calcmode="lin" valueType="num">
                                      <p:cBhvr additive="base">
                                        <p:cTn id="68" dur="500" fill="hold"/>
                                        <p:tgtEl>
                                          <p:spTgt spid="4">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4" fill="hold" nodeType="clickEffect">
                                  <p:stCondLst>
                                    <p:cond delay="0"/>
                                  </p:stCondLst>
                                  <p:childTnLst>
                                    <p:set>
                                      <p:cBhvr>
                                        <p:cTn id="72" dur="1" fill="hold">
                                          <p:stCondLst>
                                            <p:cond delay="0"/>
                                          </p:stCondLst>
                                        </p:cTn>
                                        <p:tgtEl>
                                          <p:spTgt spid="4">
                                            <p:txEl>
                                              <p:pRg st="8" end="8"/>
                                            </p:txEl>
                                          </p:spTgt>
                                        </p:tgtEl>
                                        <p:attrNameLst>
                                          <p:attrName>style.visibility</p:attrName>
                                        </p:attrNameLst>
                                      </p:cBhvr>
                                      <p:to>
                                        <p:strVal val="visible"/>
                                      </p:to>
                                    </p:set>
                                    <p:anim calcmode="lin" valueType="num">
                                      <p:cBhvr additive="base">
                                        <p:cTn id="73" dur="500" fill="hold"/>
                                        <p:tgtEl>
                                          <p:spTgt spid="4">
                                            <p:txEl>
                                              <p:pRg st="8" end="8"/>
                                            </p:txEl>
                                          </p:spTgt>
                                        </p:tgtEl>
                                        <p:attrNameLst>
                                          <p:attrName>ppt_x</p:attrName>
                                        </p:attrNameLst>
                                      </p:cBhvr>
                                      <p:tavLst>
                                        <p:tav tm="0">
                                          <p:val>
                                            <p:strVal val="#ppt_x"/>
                                          </p:val>
                                        </p:tav>
                                        <p:tav tm="100000">
                                          <p:val>
                                            <p:strVal val="#ppt_x"/>
                                          </p:val>
                                        </p:tav>
                                      </p:tavLst>
                                    </p:anim>
                                    <p:anim calcmode="lin" valueType="num">
                                      <p:cBhvr additive="base">
                                        <p:cTn id="74" dur="500" fill="hold"/>
                                        <p:tgtEl>
                                          <p:spTgt spid="4">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2" presetClass="entr" presetSubtype="4" fill="hold" nodeType="clickEffect">
                                  <p:stCondLst>
                                    <p:cond delay="0"/>
                                  </p:stCondLst>
                                  <p:childTnLst>
                                    <p:set>
                                      <p:cBhvr>
                                        <p:cTn id="78" dur="1" fill="hold">
                                          <p:stCondLst>
                                            <p:cond delay="0"/>
                                          </p:stCondLst>
                                        </p:cTn>
                                        <p:tgtEl>
                                          <p:spTgt spid="4">
                                            <p:txEl>
                                              <p:pRg st="10" end="10"/>
                                            </p:txEl>
                                          </p:spTgt>
                                        </p:tgtEl>
                                        <p:attrNameLst>
                                          <p:attrName>style.visibility</p:attrName>
                                        </p:attrNameLst>
                                      </p:cBhvr>
                                      <p:to>
                                        <p:strVal val="visible"/>
                                      </p:to>
                                    </p:set>
                                    <p:anim calcmode="lin" valueType="num">
                                      <p:cBhvr additive="base">
                                        <p:cTn id="79" dur="500" fill="hold"/>
                                        <p:tgtEl>
                                          <p:spTgt spid="4">
                                            <p:txEl>
                                              <p:pRg st="10" end="10"/>
                                            </p:txEl>
                                          </p:spTgt>
                                        </p:tgtEl>
                                        <p:attrNameLst>
                                          <p:attrName>ppt_x</p:attrName>
                                        </p:attrNameLst>
                                      </p:cBhvr>
                                      <p:tavLst>
                                        <p:tav tm="0">
                                          <p:val>
                                            <p:strVal val="#ppt_x"/>
                                          </p:val>
                                        </p:tav>
                                        <p:tav tm="100000">
                                          <p:val>
                                            <p:strVal val="#ppt_x"/>
                                          </p:val>
                                        </p:tav>
                                      </p:tavLst>
                                    </p:anim>
                                    <p:anim calcmode="lin" valueType="num">
                                      <p:cBhvr additive="base">
                                        <p:cTn id="80" dur="500" fill="hold"/>
                                        <p:tgtEl>
                                          <p:spTgt spid="4">
                                            <p:txEl>
                                              <p:pRg st="10" end="10"/>
                                            </p:txEl>
                                          </p:spTgt>
                                        </p:tgtEl>
                                        <p:attrNameLst>
                                          <p:attrName>ppt_y</p:attrName>
                                        </p:attrNameLst>
                                      </p:cBhvr>
                                      <p:tavLst>
                                        <p:tav tm="0">
                                          <p:val>
                                            <p:strVal val="1+#ppt_h/2"/>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2" presetClass="entr" presetSubtype="4" fill="hold" nodeType="clickEffect">
                                  <p:stCondLst>
                                    <p:cond delay="0"/>
                                  </p:stCondLst>
                                  <p:childTnLst>
                                    <p:set>
                                      <p:cBhvr>
                                        <p:cTn id="84" dur="1" fill="hold">
                                          <p:stCondLst>
                                            <p:cond delay="0"/>
                                          </p:stCondLst>
                                        </p:cTn>
                                        <p:tgtEl>
                                          <p:spTgt spid="4">
                                            <p:txEl>
                                              <p:pRg st="12" end="12"/>
                                            </p:txEl>
                                          </p:spTgt>
                                        </p:tgtEl>
                                        <p:attrNameLst>
                                          <p:attrName>style.visibility</p:attrName>
                                        </p:attrNameLst>
                                      </p:cBhvr>
                                      <p:to>
                                        <p:strVal val="visible"/>
                                      </p:to>
                                    </p:set>
                                    <p:anim calcmode="lin" valueType="num">
                                      <p:cBhvr additive="base">
                                        <p:cTn id="85" dur="500" fill="hold"/>
                                        <p:tgtEl>
                                          <p:spTgt spid="4">
                                            <p:txEl>
                                              <p:pRg st="12" end="12"/>
                                            </p:txEl>
                                          </p:spTgt>
                                        </p:tgtEl>
                                        <p:attrNameLst>
                                          <p:attrName>ppt_x</p:attrName>
                                        </p:attrNameLst>
                                      </p:cBhvr>
                                      <p:tavLst>
                                        <p:tav tm="0">
                                          <p:val>
                                            <p:strVal val="#ppt_x"/>
                                          </p:val>
                                        </p:tav>
                                        <p:tav tm="100000">
                                          <p:val>
                                            <p:strVal val="#ppt_x"/>
                                          </p:val>
                                        </p:tav>
                                      </p:tavLst>
                                    </p:anim>
                                    <p:anim calcmode="lin" valueType="num">
                                      <p:cBhvr additive="base">
                                        <p:cTn id="86" dur="500" fill="hold"/>
                                        <p:tgtEl>
                                          <p:spTgt spid="4">
                                            <p:txEl>
                                              <p:pRg st="12" end="1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382000" cy="954107"/>
          </a:xfrm>
          <a:prstGeom prst="rect">
            <a:avLst/>
          </a:prstGeom>
        </p:spPr>
        <p:txBody>
          <a:bodyPr wrap="square">
            <a:spAutoFit/>
          </a:bodyPr>
          <a:lstStyle/>
          <a:p>
            <a:pPr algn="ctr"/>
            <a:r>
              <a:rPr lang="en-US" sz="2800" b="1" dirty="0" smtClean="0">
                <a:solidFill>
                  <a:prstClr val="black"/>
                </a:solidFill>
              </a:rPr>
              <a:t>Multiply and Divide by 10, 100, and 1,000</a:t>
            </a:r>
          </a:p>
          <a:p>
            <a:pPr algn="ctr"/>
            <a:r>
              <a:rPr lang="en-US" sz="2800" dirty="0" smtClean="0">
                <a:solidFill>
                  <a:prstClr val="black"/>
                </a:solidFill>
              </a:rPr>
              <a:t>(3 minutes)</a:t>
            </a:r>
          </a:p>
        </p:txBody>
      </p:sp>
      <p:pic>
        <p:nvPicPr>
          <p:cNvPr id="3" name="Picture 5"/>
          <p:cNvPicPr>
            <a:picLocks noChangeAspect="1" noChangeArrowheads="1"/>
          </p:cNvPicPr>
          <p:nvPr/>
        </p:nvPicPr>
        <p:blipFill>
          <a:blip r:embed="rId2" cstate="print"/>
          <a:srcRect/>
          <a:stretch>
            <a:fillRect/>
          </a:stretch>
        </p:blipFill>
        <p:spPr bwMode="auto">
          <a:xfrm>
            <a:off x="0" y="1295400"/>
            <a:ext cx="8972550" cy="21336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TextBox 1"/>
          <p:cNvSpPr txBox="1">
            <a:spLocks noChangeArrowheads="1"/>
          </p:cNvSpPr>
          <p:nvPr/>
        </p:nvSpPr>
        <p:spPr bwMode="auto">
          <a:xfrm>
            <a:off x="1371600" y="228600"/>
            <a:ext cx="65532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r>
              <a:rPr lang="en-US" sz="4000" b="1" dirty="0">
                <a:solidFill>
                  <a:prstClr val="black"/>
                </a:solidFill>
              </a:rPr>
              <a:t>Application Problem </a:t>
            </a:r>
            <a:r>
              <a:rPr lang="en-US" sz="1600" dirty="0" smtClean="0">
                <a:solidFill>
                  <a:prstClr val="black"/>
                </a:solidFill>
              </a:rPr>
              <a:t>(7 minutes</a:t>
            </a:r>
            <a:r>
              <a:rPr lang="en-US" sz="1600" dirty="0">
                <a:solidFill>
                  <a:prstClr val="black"/>
                </a:solidFill>
              </a:rPr>
              <a:t>)</a:t>
            </a:r>
          </a:p>
        </p:txBody>
      </p:sp>
      <p:sp>
        <p:nvSpPr>
          <p:cNvPr id="9" name="Rectangle 8"/>
          <p:cNvSpPr/>
          <p:nvPr/>
        </p:nvSpPr>
        <p:spPr>
          <a:xfrm>
            <a:off x="304800" y="1524000"/>
            <a:ext cx="8229600" cy="2246769"/>
          </a:xfrm>
          <a:prstGeom prst="rect">
            <a:avLst/>
          </a:prstGeom>
        </p:spPr>
        <p:txBody>
          <a:bodyPr wrap="square">
            <a:spAutoFit/>
          </a:bodyPr>
          <a:lstStyle/>
          <a:p>
            <a:r>
              <a:rPr lang="en-US" sz="2800" dirty="0">
                <a:solidFill>
                  <a:prstClr val="black"/>
                </a:solidFill>
              </a:rPr>
              <a:t>Jack and Kevin are creating a mosaic by using fragments of broken tiles for art class.  They want the mosaic to have 100 sections.  If each section requires 31.5 tiles, how many tiles will they need to complete the mosaic?  Explain your reasoning with a place value chart. </a:t>
            </a:r>
          </a:p>
        </p:txBody>
      </p:sp>
      <p:pic>
        <p:nvPicPr>
          <p:cNvPr id="1026" name="Picture 2" descr="http://www.pokeanosepottery.com/images/mosaics.gi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705600" y="3657600"/>
            <a:ext cx="2266950" cy="1752600"/>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p:cNvSpPr txBox="1"/>
          <p:nvPr/>
        </p:nvSpPr>
        <p:spPr>
          <a:xfrm>
            <a:off x="2971800" y="838200"/>
            <a:ext cx="3124200" cy="523220"/>
          </a:xfrm>
          <a:prstGeom prst="rect">
            <a:avLst/>
          </a:prstGeom>
          <a:noFill/>
        </p:spPr>
        <p:txBody>
          <a:bodyPr wrap="square" rtlCol="0">
            <a:spAutoFit/>
          </a:bodyPr>
          <a:lstStyle/>
          <a:p>
            <a:r>
              <a:rPr lang="en-US" sz="2800" dirty="0">
                <a:solidFill>
                  <a:prstClr val="black"/>
                </a:solidFill>
              </a:rPr>
              <a:t>Module 1: Lesson 3</a:t>
            </a:r>
          </a:p>
        </p:txBody>
      </p:sp>
      <p:sp>
        <p:nvSpPr>
          <p:cNvPr id="14" name="Rectangle 13"/>
          <p:cNvSpPr/>
          <p:nvPr/>
        </p:nvSpPr>
        <p:spPr>
          <a:xfrm>
            <a:off x="0" y="0"/>
            <a:ext cx="9144000" cy="6858000"/>
          </a:xfrm>
          <a:prstGeom prst="rect">
            <a:avLst/>
          </a:prstGeom>
          <a:noFill/>
          <a:ln w="571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pic>
        <p:nvPicPr>
          <p:cNvPr id="7" name="Picture 5"/>
          <p:cNvPicPr>
            <a:picLocks noChangeAspect="1" noChangeArrowheads="1"/>
          </p:cNvPicPr>
          <p:nvPr/>
        </p:nvPicPr>
        <p:blipFill>
          <a:blip r:embed="rId3" cstate="print"/>
          <a:srcRect/>
          <a:stretch>
            <a:fillRect/>
          </a:stretch>
        </p:blipFill>
        <p:spPr bwMode="auto">
          <a:xfrm>
            <a:off x="228600" y="3657600"/>
            <a:ext cx="6408964" cy="1524000"/>
          </a:xfrm>
          <a:prstGeom prst="rect">
            <a:avLst/>
          </a:prstGeom>
          <a:noFill/>
          <a:ln w="9525">
            <a:noFill/>
            <a:miter lim="800000"/>
            <a:headEnd/>
            <a:tailEnd/>
          </a:ln>
        </p:spPr>
      </p:pic>
    </p:spTree>
    <p:extLst>
      <p:ext uri="{BB962C8B-B14F-4D97-AF65-F5344CB8AC3E}">
        <p14:creationId xmlns:p14="http://schemas.microsoft.com/office/powerpoint/2010/main" val="231367748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52400" y="228600"/>
            <a:ext cx="5410200" cy="369332"/>
          </a:xfrm>
          <a:prstGeom prst="rect">
            <a:avLst/>
          </a:prstGeom>
          <a:noFill/>
        </p:spPr>
        <p:txBody>
          <a:bodyPr wrap="square" rtlCol="0">
            <a:spAutoFit/>
          </a:bodyPr>
          <a:lstStyle/>
          <a:p>
            <a:r>
              <a:rPr lang="en-US" dirty="0" smtClean="0"/>
              <a:t>Chart for concept development: Problem 1 </a:t>
            </a:r>
            <a:endParaRPr lang="en-US" dirty="0"/>
          </a:p>
        </p:txBody>
      </p:sp>
      <p:graphicFrame>
        <p:nvGraphicFramePr>
          <p:cNvPr id="5" name="Table 4"/>
          <p:cNvGraphicFramePr>
            <a:graphicFrameLocks noGrp="1"/>
          </p:cNvGraphicFramePr>
          <p:nvPr>
            <p:extLst>
              <p:ext uri="{D42A27DB-BD31-4B8C-83A1-F6EECF244321}">
                <p14:modId xmlns:p14="http://schemas.microsoft.com/office/powerpoint/2010/main" val="2456129858"/>
              </p:ext>
            </p:extLst>
          </p:nvPr>
        </p:nvGraphicFramePr>
        <p:xfrm>
          <a:off x="152400" y="1397000"/>
          <a:ext cx="8839200" cy="2260599"/>
        </p:xfrm>
        <a:graphic>
          <a:graphicData uri="http://schemas.openxmlformats.org/drawingml/2006/table">
            <a:tbl>
              <a:tblPr>
                <a:tableStyleId>{5C22544A-7EE6-4342-B048-85BDC9FD1C3A}</a:tableStyleId>
              </a:tblPr>
              <a:tblGrid>
                <a:gridCol w="1473200"/>
                <a:gridCol w="1473200"/>
                <a:gridCol w="1473200"/>
                <a:gridCol w="1473200"/>
                <a:gridCol w="1473200"/>
                <a:gridCol w="1473200"/>
              </a:tblGrid>
              <a:tr h="753533">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2400" dirty="0" smtClean="0"/>
                        <a:t>100</a:t>
                      </a:r>
                      <a:endParaRPr lang="en-US" sz="24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2400" dirty="0" smtClean="0"/>
                        <a:t>10</a:t>
                      </a:r>
                      <a:endParaRPr lang="en-US" sz="24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753533">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753533">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Tree>
    <p:extLst>
      <p:ext uri="{BB962C8B-B14F-4D97-AF65-F5344CB8AC3E}">
        <p14:creationId xmlns:p14="http://schemas.microsoft.com/office/powerpoint/2010/main" val="318145525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76200"/>
            <a:ext cx="6400800" cy="6329938"/>
          </a:xfrm>
          <a:prstGeom prst="rect">
            <a:avLst/>
          </a:prstGeom>
        </p:spPr>
        <p:txBody>
          <a:bodyPr wrap="square">
            <a:spAutoFit/>
          </a:bodyPr>
          <a:lstStyle/>
          <a:p>
            <a:r>
              <a:rPr lang="en-US" sz="3200" b="1" dirty="0" smtClean="0"/>
              <a:t>Problem 2 </a:t>
            </a:r>
          </a:p>
          <a:p>
            <a:endParaRPr lang="en-US" sz="3200" dirty="0" smtClean="0"/>
          </a:p>
          <a:p>
            <a:r>
              <a:rPr lang="en-US" sz="3200" dirty="0" smtClean="0"/>
              <a:t>Write </a:t>
            </a:r>
            <a:r>
              <a:rPr lang="en-US" sz="3200" i="1" dirty="0" smtClean="0"/>
              <a:t>ten to the fifth </a:t>
            </a:r>
            <a:r>
              <a:rPr lang="en-US" sz="3200" i="1" dirty="0" smtClean="0"/>
              <a:t>power.</a:t>
            </a:r>
          </a:p>
          <a:p>
            <a:endParaRPr lang="en-US" sz="3200" i="1" dirty="0"/>
          </a:p>
          <a:p>
            <a:r>
              <a:rPr lang="en-US" sz="3200" dirty="0" smtClean="0">
                <a:solidFill>
                  <a:srgbClr val="FF0000"/>
                </a:solidFill>
              </a:rPr>
              <a:t>10</a:t>
            </a:r>
            <a:r>
              <a:rPr lang="en-US" sz="3200" baseline="30000" dirty="0" smtClean="0">
                <a:solidFill>
                  <a:srgbClr val="FF0000"/>
                </a:solidFill>
              </a:rPr>
              <a:t>5</a:t>
            </a:r>
            <a:endParaRPr lang="en-US" sz="3200" baseline="30000" dirty="0" smtClean="0">
              <a:solidFill>
                <a:srgbClr val="FF0000"/>
              </a:solidFill>
            </a:endParaRPr>
          </a:p>
          <a:p>
            <a:endParaRPr lang="en-US" sz="3200" i="1" dirty="0"/>
          </a:p>
          <a:p>
            <a:r>
              <a:rPr lang="en-US" sz="3200" dirty="0" smtClean="0"/>
              <a:t>Now, write it</a:t>
            </a:r>
            <a:r>
              <a:rPr lang="en-US" sz="3200" dirty="0" smtClean="0"/>
              <a:t> </a:t>
            </a:r>
            <a:r>
              <a:rPr lang="en-US" sz="3200" dirty="0" smtClean="0"/>
              <a:t>as a product of tens.</a:t>
            </a:r>
          </a:p>
          <a:p>
            <a:endParaRPr lang="en-US" sz="3200" dirty="0" smtClean="0"/>
          </a:p>
          <a:p>
            <a:r>
              <a:rPr lang="en-US" sz="3200" dirty="0" smtClean="0">
                <a:solidFill>
                  <a:srgbClr val="FF0000"/>
                </a:solidFill>
              </a:rPr>
              <a:t>10</a:t>
            </a:r>
            <a:r>
              <a:rPr lang="en-US" sz="3200" baseline="30000" dirty="0" smtClean="0">
                <a:solidFill>
                  <a:srgbClr val="FF0000"/>
                </a:solidFill>
              </a:rPr>
              <a:t>5</a:t>
            </a:r>
            <a:r>
              <a:rPr lang="en-US" sz="3200" dirty="0" smtClean="0">
                <a:solidFill>
                  <a:srgbClr val="FF0000"/>
                </a:solidFill>
              </a:rPr>
              <a:t> = 10 x 10 x 10 x 10 x 10</a:t>
            </a:r>
          </a:p>
          <a:p>
            <a:endParaRPr lang="en-US" sz="3200" baseline="30000" dirty="0" smtClean="0"/>
          </a:p>
          <a:p>
            <a:r>
              <a:rPr lang="en-US" sz="3200" dirty="0" smtClean="0"/>
              <a:t>Find the product.</a:t>
            </a:r>
          </a:p>
          <a:p>
            <a:endParaRPr lang="en-US" sz="3200" dirty="0" smtClean="0"/>
          </a:p>
          <a:p>
            <a:r>
              <a:rPr lang="en-US" sz="3200" dirty="0" smtClean="0">
                <a:solidFill>
                  <a:srgbClr val="FF0000"/>
                </a:solidFill>
              </a:rPr>
              <a:t>10</a:t>
            </a:r>
            <a:r>
              <a:rPr lang="en-US" sz="3200" baseline="30000" dirty="0" smtClean="0">
                <a:solidFill>
                  <a:srgbClr val="FF0000"/>
                </a:solidFill>
              </a:rPr>
              <a:t>5</a:t>
            </a:r>
            <a:r>
              <a:rPr lang="en-US" sz="3200" dirty="0" smtClean="0">
                <a:solidFill>
                  <a:srgbClr val="FF0000"/>
                </a:solidFill>
              </a:rPr>
              <a:t> = </a:t>
            </a:r>
            <a:r>
              <a:rPr lang="en-US" sz="3200" dirty="0" smtClean="0">
                <a:solidFill>
                  <a:srgbClr val="FF0000"/>
                </a:solidFill>
              </a:rPr>
              <a:t>100,000</a:t>
            </a:r>
            <a:endParaRPr lang="en-US" sz="3200"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 calcmode="lin" valueType="num">
                                      <p:cBhvr additive="base">
                                        <p:cTn id="7"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4" end="4"/>
                                            </p:txEl>
                                          </p:spTgt>
                                        </p:tgtEl>
                                        <p:attrNameLst>
                                          <p:attrName>style.visibility</p:attrName>
                                        </p:attrNameLst>
                                      </p:cBhvr>
                                      <p:to>
                                        <p:strVal val="visible"/>
                                      </p:to>
                                    </p:set>
                                    <p:anim calcmode="lin" valueType="num">
                                      <p:cBhvr additive="base">
                                        <p:cTn id="13"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anim calcmode="lin" valueType="num">
                                      <p:cBhvr additive="base">
                                        <p:cTn id="19" dur="500" fill="hold"/>
                                        <p:tgtEl>
                                          <p:spTgt spid="2">
                                            <p:txEl>
                                              <p:pRg st="6" end="6"/>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
                                            <p:txEl>
                                              <p:pRg st="8" end="8"/>
                                            </p:txEl>
                                          </p:spTgt>
                                        </p:tgtEl>
                                        <p:attrNameLst>
                                          <p:attrName>style.visibility</p:attrName>
                                        </p:attrNameLst>
                                      </p:cBhvr>
                                      <p:to>
                                        <p:strVal val="visible"/>
                                      </p:to>
                                    </p:set>
                                    <p:anim calcmode="lin" valueType="num">
                                      <p:cBhvr additive="base">
                                        <p:cTn id="25" dur="500" fill="hold"/>
                                        <p:tgtEl>
                                          <p:spTgt spid="2">
                                            <p:txEl>
                                              <p:pRg st="8" end="8"/>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2">
                                            <p:txEl>
                                              <p:pRg st="10" end="10"/>
                                            </p:txEl>
                                          </p:spTgt>
                                        </p:tgtEl>
                                        <p:attrNameLst>
                                          <p:attrName>style.visibility</p:attrName>
                                        </p:attrNameLst>
                                      </p:cBhvr>
                                      <p:to>
                                        <p:strVal val="visible"/>
                                      </p:to>
                                    </p:set>
                                    <p:anim calcmode="lin" valueType="num">
                                      <p:cBhvr additive="base">
                                        <p:cTn id="31" dur="500" fill="hold"/>
                                        <p:tgtEl>
                                          <p:spTgt spid="2">
                                            <p:txEl>
                                              <p:pRg st="10" end="1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
                                            <p:txEl>
                                              <p:pRg st="10" end="10"/>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2">
                                            <p:txEl>
                                              <p:pRg st="12" end="12"/>
                                            </p:txEl>
                                          </p:spTgt>
                                        </p:tgtEl>
                                        <p:attrNameLst>
                                          <p:attrName>style.visibility</p:attrName>
                                        </p:attrNameLst>
                                      </p:cBhvr>
                                      <p:to>
                                        <p:strVal val="visible"/>
                                      </p:to>
                                    </p:set>
                                    <p:anim calcmode="lin" valueType="num">
                                      <p:cBhvr additive="base">
                                        <p:cTn id="37" dur="500" fill="hold"/>
                                        <p:tgtEl>
                                          <p:spTgt spid="2">
                                            <p:txEl>
                                              <p:pRg st="12" end="12"/>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2">
                                            <p:txEl>
                                              <p:pRg st="12" end="1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7086600" cy="5529719"/>
          </a:xfrm>
          <a:prstGeom prst="rect">
            <a:avLst/>
          </a:prstGeom>
        </p:spPr>
        <p:txBody>
          <a:bodyPr wrap="square">
            <a:spAutoFit/>
          </a:bodyPr>
          <a:lstStyle/>
          <a:p>
            <a:r>
              <a:rPr lang="en-US" sz="2000" b="1" dirty="0"/>
              <a:t>Problem 3</a:t>
            </a:r>
          </a:p>
          <a:p>
            <a:endParaRPr lang="en-US" sz="2000" b="1" dirty="0"/>
          </a:p>
          <a:p>
            <a:r>
              <a:rPr lang="en-US" sz="2000" dirty="0" smtClean="0"/>
              <a:t>Write this expression </a:t>
            </a:r>
            <a:r>
              <a:rPr lang="en-US" sz="2000" dirty="0"/>
              <a:t>using exponents </a:t>
            </a:r>
            <a:r>
              <a:rPr lang="en-US" sz="2000" dirty="0" smtClean="0"/>
              <a:t>on </a:t>
            </a:r>
            <a:r>
              <a:rPr lang="en-US" sz="2000" dirty="0"/>
              <a:t>your </a:t>
            </a:r>
            <a:r>
              <a:rPr lang="en-US" sz="2000" dirty="0" smtClean="0"/>
              <a:t>whiteboards</a:t>
            </a:r>
            <a:r>
              <a:rPr lang="en-US" sz="2000" dirty="0"/>
              <a:t>.</a:t>
            </a:r>
          </a:p>
          <a:p>
            <a:endParaRPr lang="en-US" sz="2000" dirty="0"/>
          </a:p>
          <a:p>
            <a:r>
              <a:rPr lang="en-US" sz="2000" b="1" dirty="0"/>
              <a:t>10 x </a:t>
            </a:r>
            <a:r>
              <a:rPr lang="en-US" sz="2000" b="1" dirty="0" smtClean="0"/>
              <a:t>100</a:t>
            </a:r>
          </a:p>
          <a:p>
            <a:endParaRPr lang="en-US" sz="2000" dirty="0"/>
          </a:p>
          <a:p>
            <a:r>
              <a:rPr lang="en-US" sz="2000" dirty="0" smtClean="0">
                <a:solidFill>
                  <a:srgbClr val="FF0000"/>
                </a:solidFill>
              </a:rPr>
              <a:t>10 x 100 = 1,000 = 10</a:t>
            </a:r>
            <a:r>
              <a:rPr lang="en-US" sz="2000" baseline="30000" dirty="0" smtClean="0">
                <a:solidFill>
                  <a:srgbClr val="FF0000"/>
                </a:solidFill>
              </a:rPr>
              <a:t>3</a:t>
            </a:r>
            <a:endParaRPr lang="en-US" sz="2000" baseline="30000" dirty="0">
              <a:solidFill>
                <a:srgbClr val="FF0000"/>
              </a:solidFill>
            </a:endParaRPr>
          </a:p>
          <a:p>
            <a:endParaRPr lang="en-US" sz="2000" dirty="0" smtClean="0"/>
          </a:p>
          <a:p>
            <a:r>
              <a:rPr lang="en-US" sz="2000" dirty="0" smtClean="0"/>
              <a:t>Now, let’s try another example.</a:t>
            </a:r>
          </a:p>
          <a:p>
            <a:endParaRPr lang="en-US" sz="2000" dirty="0"/>
          </a:p>
          <a:p>
            <a:r>
              <a:rPr lang="en-US" sz="2000" b="1" dirty="0"/>
              <a:t>100 x </a:t>
            </a:r>
            <a:r>
              <a:rPr lang="en-US" sz="2000" b="1" dirty="0" smtClean="0"/>
              <a:t>1,000</a:t>
            </a:r>
          </a:p>
          <a:p>
            <a:endParaRPr lang="en-US" sz="2000" b="1" dirty="0"/>
          </a:p>
          <a:p>
            <a:r>
              <a:rPr lang="en-US" sz="2000" dirty="0" smtClean="0">
                <a:solidFill>
                  <a:srgbClr val="FF0000"/>
                </a:solidFill>
              </a:rPr>
              <a:t>100 x 1,000 = 100,000 = 10</a:t>
            </a:r>
            <a:r>
              <a:rPr lang="en-US" sz="2000" baseline="30000" dirty="0" smtClean="0">
                <a:solidFill>
                  <a:srgbClr val="FF0000"/>
                </a:solidFill>
              </a:rPr>
              <a:t>5</a:t>
            </a:r>
          </a:p>
          <a:p>
            <a:endParaRPr lang="en-US" sz="2000" baseline="30000" dirty="0">
              <a:solidFill>
                <a:srgbClr val="FF0000"/>
              </a:solidFill>
            </a:endParaRPr>
          </a:p>
          <a:p>
            <a:endParaRPr lang="en-US" sz="2000" dirty="0">
              <a:solidFill>
                <a:srgbClr val="FF0000"/>
              </a:solidFill>
            </a:endParaRPr>
          </a:p>
          <a:p>
            <a:r>
              <a:rPr lang="en-US" sz="2000" b="1" dirty="0" smtClean="0">
                <a:solidFill>
                  <a:srgbClr val="0070C0"/>
                </a:solidFill>
              </a:rPr>
              <a:t>Another way to think about it!</a:t>
            </a:r>
          </a:p>
          <a:p>
            <a:endParaRPr lang="en-US" sz="2000" b="1" dirty="0">
              <a:solidFill>
                <a:srgbClr val="0070C0"/>
              </a:solidFill>
            </a:endParaRPr>
          </a:p>
          <a:p>
            <a:r>
              <a:rPr lang="en-US" sz="2000" b="1" dirty="0" smtClean="0">
                <a:solidFill>
                  <a:srgbClr val="0070C0"/>
                </a:solidFill>
              </a:rPr>
              <a:t>10</a:t>
            </a:r>
            <a:r>
              <a:rPr lang="en-US" sz="2000" b="1" baseline="30000" dirty="0" smtClean="0">
                <a:solidFill>
                  <a:srgbClr val="0070C0"/>
                </a:solidFill>
              </a:rPr>
              <a:t>2</a:t>
            </a:r>
            <a:r>
              <a:rPr lang="en-US" sz="2000" b="1" dirty="0" smtClean="0">
                <a:solidFill>
                  <a:srgbClr val="0070C0"/>
                </a:solidFill>
              </a:rPr>
              <a:t> x 10</a:t>
            </a:r>
            <a:r>
              <a:rPr lang="en-US" sz="2000" b="1" baseline="30000" dirty="0" smtClean="0">
                <a:solidFill>
                  <a:srgbClr val="0070C0"/>
                </a:solidFill>
              </a:rPr>
              <a:t>3</a:t>
            </a:r>
            <a:r>
              <a:rPr lang="en-US" sz="2000" b="1" dirty="0" smtClean="0">
                <a:solidFill>
                  <a:srgbClr val="0070C0"/>
                </a:solidFill>
              </a:rPr>
              <a:t> = 10</a:t>
            </a:r>
            <a:r>
              <a:rPr lang="en-US" sz="2000" b="1" baseline="30000" dirty="0" smtClean="0">
                <a:solidFill>
                  <a:srgbClr val="0070C0"/>
                </a:solidFill>
              </a:rPr>
              <a:t>5</a:t>
            </a:r>
            <a:endParaRPr lang="en-US" sz="2000" b="1" baseline="30000" dirty="0">
              <a:solidFill>
                <a:srgbClr val="0070C0"/>
              </a:solidFill>
            </a:endParaRPr>
          </a:p>
        </p:txBody>
      </p:sp>
    </p:spTree>
    <p:extLst>
      <p:ext uri="{BB962C8B-B14F-4D97-AF65-F5344CB8AC3E}">
        <p14:creationId xmlns:p14="http://schemas.microsoft.com/office/powerpoint/2010/main" val="42254603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anim calcmode="lin" valueType="num">
                                      <p:cBhvr additive="base">
                                        <p:cTn id="11"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2">
                                            <p:txEl>
                                              <p:pRg st="2" end="2"/>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anim calcmode="lin" valueType="num">
                                      <p:cBhvr additive="base">
                                        <p:cTn id="15"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nodeType="clickEffect">
                                  <p:stCondLst>
                                    <p:cond delay="0"/>
                                  </p:stCondLst>
                                  <p:childTnLst>
                                    <p:set>
                                      <p:cBhvr>
                                        <p:cTn id="20" dur="1" fill="hold">
                                          <p:stCondLst>
                                            <p:cond delay="0"/>
                                          </p:stCondLst>
                                        </p:cTn>
                                        <p:tgtEl>
                                          <p:spTgt spid="2">
                                            <p:txEl>
                                              <p:pRg st="6" end="6"/>
                                            </p:txEl>
                                          </p:spTgt>
                                        </p:tgtEl>
                                        <p:attrNameLst>
                                          <p:attrName>style.visibility</p:attrName>
                                        </p:attrNameLst>
                                      </p:cBhvr>
                                      <p:to>
                                        <p:strVal val="visible"/>
                                      </p:to>
                                    </p:set>
                                    <p:anim calcmode="lin" valueType="num">
                                      <p:cBhvr additive="base">
                                        <p:cTn id="21" dur="500" fill="hold"/>
                                        <p:tgtEl>
                                          <p:spTgt spid="2">
                                            <p:txEl>
                                              <p:pRg st="6" end="6"/>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2">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2">
                                            <p:txEl>
                                              <p:pRg st="8" end="8"/>
                                            </p:txEl>
                                          </p:spTgt>
                                        </p:tgtEl>
                                        <p:attrNameLst>
                                          <p:attrName>style.visibility</p:attrName>
                                        </p:attrNameLst>
                                      </p:cBhvr>
                                      <p:to>
                                        <p:strVal val="visible"/>
                                      </p:to>
                                    </p:set>
                                    <p:anim calcmode="lin" valueType="num">
                                      <p:cBhvr additive="base">
                                        <p:cTn id="27" dur="500" fill="hold"/>
                                        <p:tgtEl>
                                          <p:spTgt spid="2">
                                            <p:txEl>
                                              <p:pRg st="8" end="8"/>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2">
                                            <p:txEl>
                                              <p:pRg st="8" end="8"/>
                                            </p:txEl>
                                          </p:spTgt>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2">
                                            <p:txEl>
                                              <p:pRg st="10" end="10"/>
                                            </p:txEl>
                                          </p:spTgt>
                                        </p:tgtEl>
                                        <p:attrNameLst>
                                          <p:attrName>style.visibility</p:attrName>
                                        </p:attrNameLst>
                                      </p:cBhvr>
                                      <p:to>
                                        <p:strVal val="visible"/>
                                      </p:to>
                                    </p:set>
                                    <p:anim calcmode="lin" valueType="num">
                                      <p:cBhvr additive="base">
                                        <p:cTn id="31" dur="500" fill="hold"/>
                                        <p:tgtEl>
                                          <p:spTgt spid="2">
                                            <p:txEl>
                                              <p:pRg st="10" end="1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
                                            <p:txEl>
                                              <p:pRg st="10" end="10"/>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2">
                                            <p:txEl>
                                              <p:pRg st="12" end="12"/>
                                            </p:txEl>
                                          </p:spTgt>
                                        </p:tgtEl>
                                        <p:attrNameLst>
                                          <p:attrName>style.visibility</p:attrName>
                                        </p:attrNameLst>
                                      </p:cBhvr>
                                      <p:to>
                                        <p:strVal val="visible"/>
                                      </p:to>
                                    </p:set>
                                    <p:anim calcmode="lin" valueType="num">
                                      <p:cBhvr additive="base">
                                        <p:cTn id="37" dur="500" fill="hold"/>
                                        <p:tgtEl>
                                          <p:spTgt spid="2">
                                            <p:txEl>
                                              <p:pRg st="12" end="12"/>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2">
                                            <p:txEl>
                                              <p:pRg st="12" end="12"/>
                                            </p:txEl>
                                          </p:spTgt>
                                        </p:tgtEl>
                                        <p:attrNameLst>
                                          <p:attrName>ppt_y</p:attrName>
                                        </p:attrNameLst>
                                      </p:cBhvr>
                                      <p:tavLst>
                                        <p:tav tm="0">
                                          <p:val>
                                            <p:strVal val="1+#ppt_h/2"/>
                                          </p:val>
                                        </p:tav>
                                        <p:tav tm="100000">
                                          <p:val>
                                            <p:strVal val="#ppt_y"/>
                                          </p:val>
                                        </p:tav>
                                      </p:tavLst>
                                    </p:anim>
                                  </p:childTnLst>
                                </p:cTn>
                              </p:par>
                              <p:par>
                                <p:cTn id="39" presetID="2" presetClass="entr" presetSubtype="4" fill="hold" nodeType="withEffect">
                                  <p:stCondLst>
                                    <p:cond delay="0"/>
                                  </p:stCondLst>
                                  <p:childTnLst>
                                    <p:set>
                                      <p:cBhvr>
                                        <p:cTn id="40" dur="1" fill="hold">
                                          <p:stCondLst>
                                            <p:cond delay="0"/>
                                          </p:stCondLst>
                                        </p:cTn>
                                        <p:tgtEl>
                                          <p:spTgt spid="2">
                                            <p:txEl>
                                              <p:pRg st="15" end="15"/>
                                            </p:txEl>
                                          </p:spTgt>
                                        </p:tgtEl>
                                        <p:attrNameLst>
                                          <p:attrName>style.visibility</p:attrName>
                                        </p:attrNameLst>
                                      </p:cBhvr>
                                      <p:to>
                                        <p:strVal val="visible"/>
                                      </p:to>
                                    </p:set>
                                    <p:anim calcmode="lin" valueType="num">
                                      <p:cBhvr additive="base">
                                        <p:cTn id="41" dur="500" fill="hold"/>
                                        <p:tgtEl>
                                          <p:spTgt spid="2">
                                            <p:txEl>
                                              <p:pRg st="15" end="15"/>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2">
                                            <p:txEl>
                                              <p:pRg st="15" end="15"/>
                                            </p:txEl>
                                          </p:spTgt>
                                        </p:tgtEl>
                                        <p:attrNameLst>
                                          <p:attrName>ppt_y</p:attrName>
                                        </p:attrNameLst>
                                      </p:cBhvr>
                                      <p:tavLst>
                                        <p:tav tm="0">
                                          <p:val>
                                            <p:strVal val="1+#ppt_h/2"/>
                                          </p:val>
                                        </p:tav>
                                        <p:tav tm="100000">
                                          <p:val>
                                            <p:strVal val="#ppt_y"/>
                                          </p:val>
                                        </p:tav>
                                      </p:tavLst>
                                    </p:anim>
                                  </p:childTnLst>
                                </p:cTn>
                              </p:par>
                              <p:par>
                                <p:cTn id="43" presetID="2" presetClass="entr" presetSubtype="4" fill="hold" nodeType="withEffect">
                                  <p:stCondLst>
                                    <p:cond delay="0"/>
                                  </p:stCondLst>
                                  <p:childTnLst>
                                    <p:set>
                                      <p:cBhvr>
                                        <p:cTn id="44" dur="1" fill="hold">
                                          <p:stCondLst>
                                            <p:cond delay="0"/>
                                          </p:stCondLst>
                                        </p:cTn>
                                        <p:tgtEl>
                                          <p:spTgt spid="2">
                                            <p:txEl>
                                              <p:pRg st="17" end="17"/>
                                            </p:txEl>
                                          </p:spTgt>
                                        </p:tgtEl>
                                        <p:attrNameLst>
                                          <p:attrName>style.visibility</p:attrName>
                                        </p:attrNameLst>
                                      </p:cBhvr>
                                      <p:to>
                                        <p:strVal val="visible"/>
                                      </p:to>
                                    </p:set>
                                    <p:anim calcmode="lin" valueType="num">
                                      <p:cBhvr additive="base">
                                        <p:cTn id="45" dur="500" fill="hold"/>
                                        <p:tgtEl>
                                          <p:spTgt spid="2">
                                            <p:txEl>
                                              <p:pRg st="17" end="17"/>
                                            </p:txEl>
                                          </p:spTgt>
                                        </p:tgtEl>
                                        <p:attrNameLst>
                                          <p:attrName>ppt_x</p:attrName>
                                        </p:attrNameLst>
                                      </p:cBhvr>
                                      <p:tavLst>
                                        <p:tav tm="0">
                                          <p:val>
                                            <p:strVal val="#ppt_x"/>
                                          </p:val>
                                        </p:tav>
                                        <p:tav tm="100000">
                                          <p:val>
                                            <p:strVal val="#ppt_x"/>
                                          </p:val>
                                        </p:tav>
                                      </p:tavLst>
                                    </p:anim>
                                    <p:anim calcmode="lin" valueType="num">
                                      <p:cBhvr additive="base">
                                        <p:cTn id="46" dur="500" fill="hold"/>
                                        <p:tgtEl>
                                          <p:spTgt spid="2">
                                            <p:txEl>
                                              <p:pRg st="17" end="1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304800"/>
            <a:ext cx="7772400" cy="5632311"/>
          </a:xfrm>
          <a:prstGeom prst="rect">
            <a:avLst/>
          </a:prstGeom>
        </p:spPr>
        <p:txBody>
          <a:bodyPr wrap="square">
            <a:spAutoFit/>
          </a:bodyPr>
          <a:lstStyle/>
          <a:p>
            <a:r>
              <a:rPr lang="en-US" b="1" dirty="0" smtClean="0"/>
              <a:t>Problem 4-5 </a:t>
            </a:r>
          </a:p>
          <a:p>
            <a:endParaRPr lang="en-US" dirty="0" smtClean="0"/>
          </a:p>
          <a:p>
            <a:r>
              <a:rPr lang="en-US" dirty="0" smtClean="0"/>
              <a:t>3 x 10</a:t>
            </a:r>
            <a:r>
              <a:rPr lang="en-US" baseline="30000" dirty="0" smtClean="0"/>
              <a:t>2</a:t>
            </a:r>
          </a:p>
          <a:p>
            <a:endParaRPr lang="en-US" baseline="30000" dirty="0" smtClean="0"/>
          </a:p>
          <a:p>
            <a:r>
              <a:rPr lang="en-US" dirty="0" smtClean="0"/>
              <a:t>3.4 x 10</a:t>
            </a:r>
            <a:r>
              <a:rPr lang="en-US" baseline="30000" dirty="0" smtClean="0"/>
              <a:t>3</a:t>
            </a:r>
          </a:p>
          <a:p>
            <a:endParaRPr lang="en-US" dirty="0" smtClean="0"/>
          </a:p>
          <a:p>
            <a:r>
              <a:rPr lang="en-US" dirty="0" smtClean="0"/>
              <a:t>Compare this expression to the ones we’ve already talked about.</a:t>
            </a:r>
          </a:p>
          <a:p>
            <a:endParaRPr lang="en-US" dirty="0" smtClean="0"/>
          </a:p>
          <a:p>
            <a:r>
              <a:rPr lang="en-US" dirty="0" smtClean="0">
                <a:solidFill>
                  <a:srgbClr val="FF0000"/>
                </a:solidFill>
              </a:rPr>
              <a:t>Yes!  They have factors other than 10.</a:t>
            </a:r>
          </a:p>
          <a:p>
            <a:endParaRPr lang="en-US" dirty="0" smtClean="0"/>
          </a:p>
          <a:p>
            <a:r>
              <a:rPr lang="en-US" dirty="0" smtClean="0"/>
              <a:t>Write 3 x 10</a:t>
            </a:r>
            <a:r>
              <a:rPr lang="en-US" baseline="30000" dirty="0" smtClean="0"/>
              <a:t>2</a:t>
            </a:r>
            <a:r>
              <a:rPr lang="en-US" dirty="0" smtClean="0"/>
              <a:t> without using an exponent.  Write it on your whiteboard.</a:t>
            </a:r>
          </a:p>
          <a:p>
            <a:endParaRPr lang="en-US" baseline="30000" dirty="0" smtClean="0"/>
          </a:p>
          <a:p>
            <a:r>
              <a:rPr lang="en-US" dirty="0" smtClean="0">
                <a:solidFill>
                  <a:srgbClr val="FF0000"/>
                </a:solidFill>
              </a:rPr>
              <a:t>Yes! 3 x 100</a:t>
            </a:r>
          </a:p>
          <a:p>
            <a:endParaRPr lang="en-US" dirty="0" smtClean="0"/>
          </a:p>
          <a:p>
            <a:r>
              <a:rPr lang="en-US" dirty="0" smtClean="0"/>
              <a:t>What’s the product?</a:t>
            </a:r>
          </a:p>
          <a:p>
            <a:endParaRPr lang="en-US" dirty="0" smtClean="0"/>
          </a:p>
          <a:p>
            <a:r>
              <a:rPr lang="en-US" dirty="0" smtClean="0">
                <a:solidFill>
                  <a:srgbClr val="FF0000"/>
                </a:solidFill>
              </a:rPr>
              <a:t>Yes! 300</a:t>
            </a:r>
          </a:p>
          <a:p>
            <a:endParaRPr lang="en-US" dirty="0" smtClean="0"/>
          </a:p>
          <a:p>
            <a:r>
              <a:rPr lang="en-US" dirty="0" smtClean="0"/>
              <a:t>If you know that 3 x 100 is 300, then what is 3 x 10</a:t>
            </a:r>
            <a:r>
              <a:rPr lang="en-US" baseline="30000" dirty="0" smtClean="0"/>
              <a:t>2</a:t>
            </a:r>
            <a:r>
              <a:rPr lang="en-US" dirty="0" smtClean="0"/>
              <a:t>?  Turn and explain to your partner</a:t>
            </a:r>
            <a:r>
              <a:rPr lang="en-US" dirty="0" smtClean="0"/>
              <a:t>.</a:t>
            </a:r>
            <a:endParaRPr 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anim calcmode="lin" valueType="num">
                                      <p:cBhvr additive="base">
                                        <p:cTn id="11"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2">
                                            <p:txEl>
                                              <p:pRg st="2" end="2"/>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anim calcmode="lin" valueType="num">
                                      <p:cBhvr additive="base">
                                        <p:cTn id="15"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2">
                                            <p:txEl>
                                              <p:pRg st="4" end="4"/>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anim calcmode="lin" valueType="num">
                                      <p:cBhvr additive="base">
                                        <p:cTn id="19" dur="500" fill="hold"/>
                                        <p:tgtEl>
                                          <p:spTgt spid="2">
                                            <p:txEl>
                                              <p:pRg st="6" end="6"/>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
                                            <p:txEl>
                                              <p:pRg st="8" end="8"/>
                                            </p:txEl>
                                          </p:spTgt>
                                        </p:tgtEl>
                                        <p:attrNameLst>
                                          <p:attrName>style.visibility</p:attrName>
                                        </p:attrNameLst>
                                      </p:cBhvr>
                                      <p:to>
                                        <p:strVal val="visible"/>
                                      </p:to>
                                    </p:set>
                                    <p:anim calcmode="lin" valueType="num">
                                      <p:cBhvr additive="base">
                                        <p:cTn id="25" dur="500" fill="hold"/>
                                        <p:tgtEl>
                                          <p:spTgt spid="2">
                                            <p:txEl>
                                              <p:pRg st="8" end="8"/>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2">
                                            <p:txEl>
                                              <p:pRg st="10" end="10"/>
                                            </p:txEl>
                                          </p:spTgt>
                                        </p:tgtEl>
                                        <p:attrNameLst>
                                          <p:attrName>style.visibility</p:attrName>
                                        </p:attrNameLst>
                                      </p:cBhvr>
                                      <p:to>
                                        <p:strVal val="visible"/>
                                      </p:to>
                                    </p:set>
                                    <p:anim calcmode="lin" valueType="num">
                                      <p:cBhvr additive="base">
                                        <p:cTn id="31" dur="500" fill="hold"/>
                                        <p:tgtEl>
                                          <p:spTgt spid="2">
                                            <p:txEl>
                                              <p:pRg st="10" end="1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
                                            <p:txEl>
                                              <p:pRg st="10" end="10"/>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2">
                                            <p:txEl>
                                              <p:pRg st="12" end="12"/>
                                            </p:txEl>
                                          </p:spTgt>
                                        </p:tgtEl>
                                        <p:attrNameLst>
                                          <p:attrName>style.visibility</p:attrName>
                                        </p:attrNameLst>
                                      </p:cBhvr>
                                      <p:to>
                                        <p:strVal val="visible"/>
                                      </p:to>
                                    </p:set>
                                    <p:anim calcmode="lin" valueType="num">
                                      <p:cBhvr additive="base">
                                        <p:cTn id="37" dur="500" fill="hold"/>
                                        <p:tgtEl>
                                          <p:spTgt spid="2">
                                            <p:txEl>
                                              <p:pRg st="12" end="12"/>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2">
                                            <p:txEl>
                                              <p:pRg st="12" end="12"/>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2">
                                            <p:txEl>
                                              <p:pRg st="14" end="14"/>
                                            </p:txEl>
                                          </p:spTgt>
                                        </p:tgtEl>
                                        <p:attrNameLst>
                                          <p:attrName>style.visibility</p:attrName>
                                        </p:attrNameLst>
                                      </p:cBhvr>
                                      <p:to>
                                        <p:strVal val="visible"/>
                                      </p:to>
                                    </p:set>
                                    <p:anim calcmode="lin" valueType="num">
                                      <p:cBhvr additive="base">
                                        <p:cTn id="43" dur="500" fill="hold"/>
                                        <p:tgtEl>
                                          <p:spTgt spid="2">
                                            <p:txEl>
                                              <p:pRg st="14" end="14"/>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2">
                                            <p:txEl>
                                              <p:pRg st="14" end="14"/>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2">
                                            <p:txEl>
                                              <p:pRg st="16" end="16"/>
                                            </p:txEl>
                                          </p:spTgt>
                                        </p:tgtEl>
                                        <p:attrNameLst>
                                          <p:attrName>style.visibility</p:attrName>
                                        </p:attrNameLst>
                                      </p:cBhvr>
                                      <p:to>
                                        <p:strVal val="visible"/>
                                      </p:to>
                                    </p:set>
                                    <p:anim calcmode="lin" valueType="num">
                                      <p:cBhvr additive="base">
                                        <p:cTn id="49" dur="500" fill="hold"/>
                                        <p:tgtEl>
                                          <p:spTgt spid="2">
                                            <p:txEl>
                                              <p:pRg st="16" end="16"/>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2">
                                            <p:txEl>
                                              <p:pRg st="16" end="16"/>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nodeType="clickEffect">
                                  <p:stCondLst>
                                    <p:cond delay="0"/>
                                  </p:stCondLst>
                                  <p:childTnLst>
                                    <p:set>
                                      <p:cBhvr>
                                        <p:cTn id="54" dur="1" fill="hold">
                                          <p:stCondLst>
                                            <p:cond delay="0"/>
                                          </p:stCondLst>
                                        </p:cTn>
                                        <p:tgtEl>
                                          <p:spTgt spid="2">
                                            <p:txEl>
                                              <p:pRg st="18" end="18"/>
                                            </p:txEl>
                                          </p:spTgt>
                                        </p:tgtEl>
                                        <p:attrNameLst>
                                          <p:attrName>style.visibility</p:attrName>
                                        </p:attrNameLst>
                                      </p:cBhvr>
                                      <p:to>
                                        <p:strVal val="visible"/>
                                      </p:to>
                                    </p:set>
                                    <p:anim calcmode="lin" valueType="num">
                                      <p:cBhvr additive="base">
                                        <p:cTn id="55" dur="500" fill="hold"/>
                                        <p:tgtEl>
                                          <p:spTgt spid="2">
                                            <p:txEl>
                                              <p:pRg st="18" end="18"/>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2">
                                            <p:txEl>
                                              <p:pRg st="18" end="1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1_Office Theme">
  <a:themeElements>
    <a:clrScheme name="Angles">
      <a:dk1>
        <a:srgbClr val="000000"/>
      </a:dk1>
      <a:lt1>
        <a:srgbClr val="FFFFFF"/>
      </a:lt1>
      <a:dk2>
        <a:srgbClr val="434342"/>
      </a:dk2>
      <a:lt2>
        <a:srgbClr val="CDD7D9"/>
      </a:lt2>
      <a:accent1>
        <a:srgbClr val="797B7E"/>
      </a:accent1>
      <a:accent2>
        <a:srgbClr val="F96A1B"/>
      </a:accent2>
      <a:accent3>
        <a:srgbClr val="08A1D9"/>
      </a:accent3>
      <a:accent4>
        <a:srgbClr val="7C984A"/>
      </a:accent4>
      <a:accent5>
        <a:srgbClr val="C2AD8D"/>
      </a:accent5>
      <a:accent6>
        <a:srgbClr val="506E94"/>
      </a:accent6>
      <a:hlink>
        <a:srgbClr val="5F5F5F"/>
      </a:hlink>
      <a:folHlink>
        <a:srgbClr val="969696"/>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712</TotalTime>
  <Words>642</Words>
  <Application>Microsoft Office PowerPoint</Application>
  <PresentationFormat>On-screen Show (4:3)</PresentationFormat>
  <Paragraphs>154</Paragraphs>
  <Slides>16</Slides>
  <Notes>0</Notes>
  <HiddenSlides>0</HiddenSlides>
  <MMClips>0</MMClips>
  <ScaleCrop>false</ScaleCrop>
  <HeadingPairs>
    <vt:vector size="4" baseType="variant">
      <vt:variant>
        <vt:lpstr>Theme</vt:lpstr>
      </vt:variant>
      <vt:variant>
        <vt:i4>2</vt:i4>
      </vt:variant>
      <vt:variant>
        <vt:lpstr>Slide Titles</vt:lpstr>
      </vt:variant>
      <vt:variant>
        <vt:i4>16</vt:i4>
      </vt:variant>
    </vt:vector>
  </HeadingPairs>
  <TitlesOfParts>
    <vt:vector size="18" baseType="lpstr">
      <vt:lpstr>1_Office Theme</vt:lpstr>
      <vt:lpstr>Office Theme</vt:lpstr>
      <vt:lpstr>Math Module 1  Place Value and Decimal Fractions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Math Module 1  Place Value and Decimal Fractions</dc:title>
  <dc:creator>julie ranck</dc:creator>
  <cp:lastModifiedBy>Chelsea Torresani</cp:lastModifiedBy>
  <cp:revision>16</cp:revision>
  <dcterms:created xsi:type="dcterms:W3CDTF">2014-08-16T15:28:36Z</dcterms:created>
  <dcterms:modified xsi:type="dcterms:W3CDTF">2014-09-08T22:01:14Z</dcterms:modified>
</cp:coreProperties>
</file>